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41" r:id="rId3"/>
    <p:sldId id="415" r:id="rId4"/>
    <p:sldId id="278" r:id="rId5"/>
    <p:sldId id="258" r:id="rId6"/>
    <p:sldId id="449" r:id="rId7"/>
    <p:sldId id="428" r:id="rId8"/>
    <p:sldId id="450" r:id="rId9"/>
    <p:sldId id="259" r:id="rId10"/>
    <p:sldId id="440" r:id="rId11"/>
    <p:sldId id="328" r:id="rId12"/>
    <p:sldId id="431" r:id="rId13"/>
    <p:sldId id="437" r:id="rId14"/>
    <p:sldId id="446" r:id="rId15"/>
    <p:sldId id="420" r:id="rId16"/>
    <p:sldId id="280" r:id="rId17"/>
    <p:sldId id="461" r:id="rId18"/>
    <p:sldId id="467" r:id="rId19"/>
    <p:sldId id="276" r:id="rId20"/>
    <p:sldId id="277" r:id="rId21"/>
    <p:sldId id="468" r:id="rId22"/>
    <p:sldId id="469" r:id="rId23"/>
    <p:sldId id="463" r:id="rId24"/>
    <p:sldId id="264" r:id="rId25"/>
    <p:sldId id="438" r:id="rId26"/>
    <p:sldId id="272" r:id="rId27"/>
    <p:sldId id="464" r:id="rId28"/>
    <p:sldId id="456" r:id="rId29"/>
    <p:sldId id="451" r:id="rId30"/>
    <p:sldId id="452" r:id="rId31"/>
    <p:sldId id="435" r:id="rId32"/>
    <p:sldId id="454" r:id="rId33"/>
    <p:sldId id="268" r:id="rId34"/>
    <p:sldId id="423" r:id="rId35"/>
    <p:sldId id="4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F95DF"/>
    <a:srgbClr val="00CCFF"/>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59"/>
  </p:normalViewPr>
  <p:slideViewPr>
    <p:cSldViewPr snapToGrid="0">
      <p:cViewPr varScale="1">
        <p:scale>
          <a:sx n="105" d="100"/>
          <a:sy n="105" d="100"/>
        </p:scale>
        <p:origin x="8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ED8C3-C003-46AE-A645-74855B643CF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F818675-2CD3-424B-8339-1BD9F576B263}">
      <dgm:prSet/>
      <dgm:spPr/>
      <dgm:t>
        <a:bodyPr/>
        <a:lstStyle/>
        <a:p>
          <a:pPr>
            <a:lnSpc>
              <a:spcPct val="100000"/>
            </a:lnSpc>
          </a:pPr>
          <a:r>
            <a:rPr lang="en-US" dirty="0"/>
            <a:t>Can you alter the way that you speak to yourself?</a:t>
          </a:r>
        </a:p>
      </dgm:t>
    </dgm:pt>
    <dgm:pt modelId="{FE60E0EB-64DE-43E0-8A7D-9BF384993A1D}" type="parTrans" cxnId="{AC6C66E0-49CA-47F3-B45D-4B5B818CACA9}">
      <dgm:prSet/>
      <dgm:spPr/>
      <dgm:t>
        <a:bodyPr/>
        <a:lstStyle/>
        <a:p>
          <a:endParaRPr lang="en-US"/>
        </a:p>
      </dgm:t>
    </dgm:pt>
    <dgm:pt modelId="{A8AE60D0-4C1C-4EAD-B42F-947112CC8260}" type="sibTrans" cxnId="{AC6C66E0-49CA-47F3-B45D-4B5B818CACA9}">
      <dgm:prSet/>
      <dgm:spPr/>
      <dgm:t>
        <a:bodyPr/>
        <a:lstStyle/>
        <a:p>
          <a:pPr>
            <a:lnSpc>
              <a:spcPct val="100000"/>
            </a:lnSpc>
          </a:pPr>
          <a:endParaRPr lang="en-US"/>
        </a:p>
      </dgm:t>
    </dgm:pt>
    <dgm:pt modelId="{722B4EB4-944A-4972-9693-B39090376C41}">
      <dgm:prSet/>
      <dgm:spPr/>
      <dgm:t>
        <a:bodyPr/>
        <a:lstStyle/>
        <a:p>
          <a:pPr>
            <a:lnSpc>
              <a:spcPct val="100000"/>
            </a:lnSpc>
          </a:pPr>
          <a:r>
            <a:rPr lang="en-US" dirty="0"/>
            <a:t>How would you speak to your best friend if they were in this situation? What would you say and how would you say it?</a:t>
          </a:r>
        </a:p>
      </dgm:t>
    </dgm:pt>
    <dgm:pt modelId="{A79A70C6-D960-4B45-89CD-AB78FAB8CD8A}" type="parTrans" cxnId="{AEA8E480-8EC4-4568-8585-3FA118187217}">
      <dgm:prSet/>
      <dgm:spPr/>
      <dgm:t>
        <a:bodyPr/>
        <a:lstStyle/>
        <a:p>
          <a:endParaRPr lang="en-US"/>
        </a:p>
      </dgm:t>
    </dgm:pt>
    <dgm:pt modelId="{5263D3D6-2AAC-423F-8950-0B9F6523C7B1}" type="sibTrans" cxnId="{AEA8E480-8EC4-4568-8585-3FA118187217}">
      <dgm:prSet/>
      <dgm:spPr/>
      <dgm:t>
        <a:bodyPr/>
        <a:lstStyle/>
        <a:p>
          <a:pPr>
            <a:lnSpc>
              <a:spcPct val="100000"/>
            </a:lnSpc>
          </a:pPr>
          <a:endParaRPr lang="en-US"/>
        </a:p>
      </dgm:t>
    </dgm:pt>
    <dgm:pt modelId="{857F6B11-424A-4180-8306-D4349CF3DFFB}">
      <dgm:prSet/>
      <dgm:spPr/>
      <dgm:t>
        <a:bodyPr/>
        <a:lstStyle/>
        <a:p>
          <a:pPr>
            <a:lnSpc>
              <a:spcPct val="100000"/>
            </a:lnSpc>
          </a:pPr>
          <a:r>
            <a:rPr lang="en-US"/>
            <a:t>Could you notice your thoughts and feelings without judgement?</a:t>
          </a:r>
        </a:p>
      </dgm:t>
    </dgm:pt>
    <dgm:pt modelId="{290FA727-AACF-46BC-979C-D292E3895089}" type="parTrans" cxnId="{5CEAB9D2-5EDE-499A-9727-125E108C1B2D}">
      <dgm:prSet/>
      <dgm:spPr/>
      <dgm:t>
        <a:bodyPr/>
        <a:lstStyle/>
        <a:p>
          <a:endParaRPr lang="en-US"/>
        </a:p>
      </dgm:t>
    </dgm:pt>
    <dgm:pt modelId="{B9A1833A-B380-4A38-999E-A52F8383BB6B}" type="sibTrans" cxnId="{5CEAB9D2-5EDE-499A-9727-125E108C1B2D}">
      <dgm:prSet/>
      <dgm:spPr/>
      <dgm:t>
        <a:bodyPr/>
        <a:lstStyle/>
        <a:p>
          <a:pPr>
            <a:lnSpc>
              <a:spcPct val="100000"/>
            </a:lnSpc>
          </a:pPr>
          <a:endParaRPr lang="en-US"/>
        </a:p>
      </dgm:t>
    </dgm:pt>
    <dgm:pt modelId="{912A01DF-D02B-40B1-856E-0BE6EC876C27}">
      <dgm:prSet/>
      <dgm:spPr/>
      <dgm:t>
        <a:bodyPr/>
        <a:lstStyle/>
        <a:p>
          <a:pPr>
            <a:lnSpc>
              <a:spcPct val="100000"/>
            </a:lnSpc>
          </a:pPr>
          <a:r>
            <a:rPr lang="en-US"/>
            <a:t>Is there something small you can do for yourself every day?</a:t>
          </a:r>
        </a:p>
      </dgm:t>
    </dgm:pt>
    <dgm:pt modelId="{A3AB0956-A2C4-4FF2-9752-FC6C1C0AA4E8}" type="parTrans" cxnId="{C9C57230-35C3-4985-B09F-FDBB225B83F2}">
      <dgm:prSet/>
      <dgm:spPr/>
      <dgm:t>
        <a:bodyPr/>
        <a:lstStyle/>
        <a:p>
          <a:endParaRPr lang="en-US"/>
        </a:p>
      </dgm:t>
    </dgm:pt>
    <dgm:pt modelId="{9E13683C-2B4F-43DF-8671-D75695B681DE}" type="sibTrans" cxnId="{C9C57230-35C3-4985-B09F-FDBB225B83F2}">
      <dgm:prSet/>
      <dgm:spPr/>
      <dgm:t>
        <a:bodyPr/>
        <a:lstStyle/>
        <a:p>
          <a:pPr>
            <a:lnSpc>
              <a:spcPct val="100000"/>
            </a:lnSpc>
          </a:pPr>
          <a:endParaRPr lang="en-US"/>
        </a:p>
      </dgm:t>
    </dgm:pt>
    <dgm:pt modelId="{7653275A-DA61-4C71-AF6B-03BD94B93457}">
      <dgm:prSet/>
      <dgm:spPr/>
      <dgm:t>
        <a:bodyPr/>
        <a:lstStyle/>
        <a:p>
          <a:pPr>
            <a:lnSpc>
              <a:spcPct val="100000"/>
            </a:lnSpc>
          </a:pPr>
          <a:r>
            <a:rPr lang="en-US"/>
            <a:t>Can you pace yourself so that you save some energy for later?</a:t>
          </a:r>
        </a:p>
      </dgm:t>
    </dgm:pt>
    <dgm:pt modelId="{632259FF-A19A-40F9-A722-44DF3F1BBC84}" type="parTrans" cxnId="{544EFE84-1219-49BC-96EC-5DC1F46E856C}">
      <dgm:prSet/>
      <dgm:spPr/>
      <dgm:t>
        <a:bodyPr/>
        <a:lstStyle/>
        <a:p>
          <a:endParaRPr lang="en-US"/>
        </a:p>
      </dgm:t>
    </dgm:pt>
    <dgm:pt modelId="{065124CD-DF58-4844-ADA7-1195B68EBFF2}" type="sibTrans" cxnId="{544EFE84-1219-49BC-96EC-5DC1F46E856C}">
      <dgm:prSet/>
      <dgm:spPr/>
      <dgm:t>
        <a:bodyPr/>
        <a:lstStyle/>
        <a:p>
          <a:pPr>
            <a:lnSpc>
              <a:spcPct val="100000"/>
            </a:lnSpc>
          </a:pPr>
          <a:endParaRPr lang="en-US"/>
        </a:p>
      </dgm:t>
    </dgm:pt>
    <dgm:pt modelId="{25FE03A5-5BBE-4FCA-896E-8AD4FA1FB2E1}">
      <dgm:prSet/>
      <dgm:spPr/>
      <dgm:t>
        <a:bodyPr/>
        <a:lstStyle/>
        <a:p>
          <a:pPr>
            <a:lnSpc>
              <a:spcPct val="100000"/>
            </a:lnSpc>
          </a:pPr>
          <a:r>
            <a:rPr lang="en-US"/>
            <a:t>Can you make time to do something just for you?</a:t>
          </a:r>
        </a:p>
      </dgm:t>
    </dgm:pt>
    <dgm:pt modelId="{68B832C1-CF8E-4EE0-9DCB-D92A7E091EC5}" type="parTrans" cxnId="{04C26986-B793-486B-82FD-F8934AA91D52}">
      <dgm:prSet/>
      <dgm:spPr/>
      <dgm:t>
        <a:bodyPr/>
        <a:lstStyle/>
        <a:p>
          <a:endParaRPr lang="en-US"/>
        </a:p>
      </dgm:t>
    </dgm:pt>
    <dgm:pt modelId="{5FE74441-C0D8-48EA-9E32-A105C35B1C39}" type="sibTrans" cxnId="{04C26986-B793-486B-82FD-F8934AA91D52}">
      <dgm:prSet/>
      <dgm:spPr/>
      <dgm:t>
        <a:bodyPr/>
        <a:lstStyle/>
        <a:p>
          <a:endParaRPr lang="en-US"/>
        </a:p>
      </dgm:t>
    </dgm:pt>
    <dgm:pt modelId="{0CABD1A4-4110-4F24-ADBE-48161BB4E055}" type="pres">
      <dgm:prSet presAssocID="{101ED8C3-C003-46AE-A645-74855B643CFA}" presName="root" presStyleCnt="0">
        <dgm:presLayoutVars>
          <dgm:dir/>
          <dgm:resizeHandles val="exact"/>
        </dgm:presLayoutVars>
      </dgm:prSet>
      <dgm:spPr/>
    </dgm:pt>
    <dgm:pt modelId="{788A0359-016A-4B3B-B445-A61A27D5B8CC}" type="pres">
      <dgm:prSet presAssocID="{101ED8C3-C003-46AE-A645-74855B643CFA}" presName="container" presStyleCnt="0">
        <dgm:presLayoutVars>
          <dgm:dir/>
          <dgm:resizeHandles val="exact"/>
        </dgm:presLayoutVars>
      </dgm:prSet>
      <dgm:spPr/>
    </dgm:pt>
    <dgm:pt modelId="{57FF73CB-713A-451F-86CC-6A2374DB5C3D}" type="pres">
      <dgm:prSet presAssocID="{3F818675-2CD3-424B-8339-1BD9F576B263}" presName="compNode" presStyleCnt="0"/>
      <dgm:spPr/>
    </dgm:pt>
    <dgm:pt modelId="{138FB7B1-72C8-4CBD-953E-F81EF0EA0751}" type="pres">
      <dgm:prSet presAssocID="{3F818675-2CD3-424B-8339-1BD9F576B263}" presName="iconBgRect" presStyleLbl="bgShp" presStyleIdx="0" presStyleCnt="6"/>
      <dgm:spPr/>
    </dgm:pt>
    <dgm:pt modelId="{71A77104-F188-42A7-9C28-935A274A01CB}" type="pres">
      <dgm:prSet presAssocID="{3F818675-2CD3-424B-8339-1BD9F576B26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A1A316C6-D399-4B78-B82D-A18910B3D647}" type="pres">
      <dgm:prSet presAssocID="{3F818675-2CD3-424B-8339-1BD9F576B263}" presName="spaceRect" presStyleCnt="0"/>
      <dgm:spPr/>
    </dgm:pt>
    <dgm:pt modelId="{4D994500-890C-4DF8-B704-B08917912F98}" type="pres">
      <dgm:prSet presAssocID="{3F818675-2CD3-424B-8339-1BD9F576B263}" presName="textRect" presStyleLbl="revTx" presStyleIdx="0" presStyleCnt="6">
        <dgm:presLayoutVars>
          <dgm:chMax val="1"/>
          <dgm:chPref val="1"/>
        </dgm:presLayoutVars>
      </dgm:prSet>
      <dgm:spPr/>
    </dgm:pt>
    <dgm:pt modelId="{11506156-D613-4C7A-BEA4-E70146B89DF5}" type="pres">
      <dgm:prSet presAssocID="{A8AE60D0-4C1C-4EAD-B42F-947112CC8260}" presName="sibTrans" presStyleLbl="sibTrans2D1" presStyleIdx="0" presStyleCnt="0"/>
      <dgm:spPr/>
    </dgm:pt>
    <dgm:pt modelId="{A2844690-E7B8-45B0-84E7-F7F3D8E06F0E}" type="pres">
      <dgm:prSet presAssocID="{722B4EB4-944A-4972-9693-B39090376C41}" presName="compNode" presStyleCnt="0"/>
      <dgm:spPr/>
    </dgm:pt>
    <dgm:pt modelId="{9594CCC6-7CFB-48E2-809E-E5D4ADF493B8}" type="pres">
      <dgm:prSet presAssocID="{722B4EB4-944A-4972-9693-B39090376C41}" presName="iconBgRect" presStyleLbl="bgShp" presStyleIdx="1" presStyleCnt="6"/>
      <dgm:spPr/>
    </dgm:pt>
    <dgm:pt modelId="{9B34896F-EF64-461F-8EE5-A7446A49CEAF}" type="pres">
      <dgm:prSet presAssocID="{722B4EB4-944A-4972-9693-B39090376C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eting"/>
        </a:ext>
      </dgm:extLst>
    </dgm:pt>
    <dgm:pt modelId="{21CA522A-68FE-4C5A-82D8-CDD9734E37DE}" type="pres">
      <dgm:prSet presAssocID="{722B4EB4-944A-4972-9693-B39090376C41}" presName="spaceRect" presStyleCnt="0"/>
      <dgm:spPr/>
    </dgm:pt>
    <dgm:pt modelId="{EF3A7336-8D89-4B52-9034-5B07E0092A42}" type="pres">
      <dgm:prSet presAssocID="{722B4EB4-944A-4972-9693-B39090376C41}" presName="textRect" presStyleLbl="revTx" presStyleIdx="1" presStyleCnt="6">
        <dgm:presLayoutVars>
          <dgm:chMax val="1"/>
          <dgm:chPref val="1"/>
        </dgm:presLayoutVars>
      </dgm:prSet>
      <dgm:spPr/>
    </dgm:pt>
    <dgm:pt modelId="{1AE468BC-CD45-480F-A722-27AA13329204}" type="pres">
      <dgm:prSet presAssocID="{5263D3D6-2AAC-423F-8950-0B9F6523C7B1}" presName="sibTrans" presStyleLbl="sibTrans2D1" presStyleIdx="0" presStyleCnt="0"/>
      <dgm:spPr/>
    </dgm:pt>
    <dgm:pt modelId="{D20DA1A6-B600-49F9-B287-10AB952569CA}" type="pres">
      <dgm:prSet presAssocID="{857F6B11-424A-4180-8306-D4349CF3DFFB}" presName="compNode" presStyleCnt="0"/>
      <dgm:spPr/>
    </dgm:pt>
    <dgm:pt modelId="{355EAC40-0025-48CA-AA46-817FFB1188A0}" type="pres">
      <dgm:prSet presAssocID="{857F6B11-424A-4180-8306-D4349CF3DFFB}" presName="iconBgRect" presStyleLbl="bgShp" presStyleIdx="2" presStyleCnt="6"/>
      <dgm:spPr/>
    </dgm:pt>
    <dgm:pt modelId="{042C85CA-3C2C-4FE5-AD58-8D040DA364B0}" type="pres">
      <dgm:prSet presAssocID="{857F6B11-424A-4180-8306-D4349CF3DF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E6CFC681-4DD7-4BDF-8877-41A12396FFF5}" type="pres">
      <dgm:prSet presAssocID="{857F6B11-424A-4180-8306-D4349CF3DFFB}" presName="spaceRect" presStyleCnt="0"/>
      <dgm:spPr/>
    </dgm:pt>
    <dgm:pt modelId="{A11369DC-43CA-471E-B4F5-54739A4672DC}" type="pres">
      <dgm:prSet presAssocID="{857F6B11-424A-4180-8306-D4349CF3DFFB}" presName="textRect" presStyleLbl="revTx" presStyleIdx="2" presStyleCnt="6">
        <dgm:presLayoutVars>
          <dgm:chMax val="1"/>
          <dgm:chPref val="1"/>
        </dgm:presLayoutVars>
      </dgm:prSet>
      <dgm:spPr/>
    </dgm:pt>
    <dgm:pt modelId="{DA90AF44-D84D-4D0A-A70E-A04A8FA55A14}" type="pres">
      <dgm:prSet presAssocID="{B9A1833A-B380-4A38-999E-A52F8383BB6B}" presName="sibTrans" presStyleLbl="sibTrans2D1" presStyleIdx="0" presStyleCnt="0"/>
      <dgm:spPr/>
    </dgm:pt>
    <dgm:pt modelId="{347EA66B-F71F-4FBF-B45B-5579BE8B1C55}" type="pres">
      <dgm:prSet presAssocID="{912A01DF-D02B-40B1-856E-0BE6EC876C27}" presName="compNode" presStyleCnt="0"/>
      <dgm:spPr/>
    </dgm:pt>
    <dgm:pt modelId="{E93C6DD1-8540-4DC4-8D26-72340689D454}" type="pres">
      <dgm:prSet presAssocID="{912A01DF-D02B-40B1-856E-0BE6EC876C27}" presName="iconBgRect" presStyleLbl="bgShp" presStyleIdx="3" presStyleCnt="6"/>
      <dgm:spPr/>
    </dgm:pt>
    <dgm:pt modelId="{363DAED8-6568-4245-86FF-CE87A7C897BC}" type="pres">
      <dgm:prSet presAssocID="{912A01DF-D02B-40B1-856E-0BE6EC876C2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of People"/>
        </a:ext>
      </dgm:extLst>
    </dgm:pt>
    <dgm:pt modelId="{9A55A952-4FBD-474D-B4A2-843C1BAF590E}" type="pres">
      <dgm:prSet presAssocID="{912A01DF-D02B-40B1-856E-0BE6EC876C27}" presName="spaceRect" presStyleCnt="0"/>
      <dgm:spPr/>
    </dgm:pt>
    <dgm:pt modelId="{81C6B9C0-B0C8-437D-90C0-8F3F58799950}" type="pres">
      <dgm:prSet presAssocID="{912A01DF-D02B-40B1-856E-0BE6EC876C27}" presName="textRect" presStyleLbl="revTx" presStyleIdx="3" presStyleCnt="6">
        <dgm:presLayoutVars>
          <dgm:chMax val="1"/>
          <dgm:chPref val="1"/>
        </dgm:presLayoutVars>
      </dgm:prSet>
      <dgm:spPr/>
    </dgm:pt>
    <dgm:pt modelId="{1F66A7A2-33D8-4E45-AC85-75B983868858}" type="pres">
      <dgm:prSet presAssocID="{9E13683C-2B4F-43DF-8671-D75695B681DE}" presName="sibTrans" presStyleLbl="sibTrans2D1" presStyleIdx="0" presStyleCnt="0"/>
      <dgm:spPr/>
    </dgm:pt>
    <dgm:pt modelId="{0B30DC2E-23B7-4ED9-B991-2C8FF431270E}" type="pres">
      <dgm:prSet presAssocID="{7653275A-DA61-4C71-AF6B-03BD94B93457}" presName="compNode" presStyleCnt="0"/>
      <dgm:spPr/>
    </dgm:pt>
    <dgm:pt modelId="{E6D781F3-F4C7-4D26-9644-084C64F3CAA5}" type="pres">
      <dgm:prSet presAssocID="{7653275A-DA61-4C71-AF6B-03BD94B93457}" presName="iconBgRect" presStyleLbl="bgShp" presStyleIdx="4" presStyleCnt="6"/>
      <dgm:spPr/>
    </dgm:pt>
    <dgm:pt modelId="{15B9C7D0-A235-4A6A-A8DF-031815892AC5}" type="pres">
      <dgm:prSet presAssocID="{7653275A-DA61-4C71-AF6B-03BD94B9345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pty Battery"/>
        </a:ext>
      </dgm:extLst>
    </dgm:pt>
    <dgm:pt modelId="{6D4BA2C1-E9EF-4B4C-AA6C-6B64E92B051D}" type="pres">
      <dgm:prSet presAssocID="{7653275A-DA61-4C71-AF6B-03BD94B93457}" presName="spaceRect" presStyleCnt="0"/>
      <dgm:spPr/>
    </dgm:pt>
    <dgm:pt modelId="{A9990784-A073-4146-BE54-99A3199C8E92}" type="pres">
      <dgm:prSet presAssocID="{7653275A-DA61-4C71-AF6B-03BD94B93457}" presName="textRect" presStyleLbl="revTx" presStyleIdx="4" presStyleCnt="6">
        <dgm:presLayoutVars>
          <dgm:chMax val="1"/>
          <dgm:chPref val="1"/>
        </dgm:presLayoutVars>
      </dgm:prSet>
      <dgm:spPr/>
    </dgm:pt>
    <dgm:pt modelId="{E6BCD9C5-A73F-43A8-8D72-63DDEC535544}" type="pres">
      <dgm:prSet presAssocID="{065124CD-DF58-4844-ADA7-1195B68EBFF2}" presName="sibTrans" presStyleLbl="sibTrans2D1" presStyleIdx="0" presStyleCnt="0"/>
      <dgm:spPr/>
    </dgm:pt>
    <dgm:pt modelId="{B698183A-33E1-4223-B866-10F0D1724BCF}" type="pres">
      <dgm:prSet presAssocID="{25FE03A5-5BBE-4FCA-896E-8AD4FA1FB2E1}" presName="compNode" presStyleCnt="0"/>
      <dgm:spPr/>
    </dgm:pt>
    <dgm:pt modelId="{D33D0FE3-E30B-4310-9FFC-0FB1DA08BE89}" type="pres">
      <dgm:prSet presAssocID="{25FE03A5-5BBE-4FCA-896E-8AD4FA1FB2E1}" presName="iconBgRect" presStyleLbl="bgShp" presStyleIdx="5" presStyleCnt="6"/>
      <dgm:spPr/>
    </dgm:pt>
    <dgm:pt modelId="{71D2F1BF-15CE-4038-8755-409F1259935B}" type="pres">
      <dgm:prSet presAssocID="{25FE03A5-5BBE-4FCA-896E-8AD4FA1FB2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topwatch"/>
        </a:ext>
      </dgm:extLst>
    </dgm:pt>
    <dgm:pt modelId="{8D29516B-2A64-4913-A618-01BE0CDC553A}" type="pres">
      <dgm:prSet presAssocID="{25FE03A5-5BBE-4FCA-896E-8AD4FA1FB2E1}" presName="spaceRect" presStyleCnt="0"/>
      <dgm:spPr/>
    </dgm:pt>
    <dgm:pt modelId="{8F96691A-69F1-4915-853C-5F1B82DD0DEE}" type="pres">
      <dgm:prSet presAssocID="{25FE03A5-5BBE-4FCA-896E-8AD4FA1FB2E1}" presName="textRect" presStyleLbl="revTx" presStyleIdx="5" presStyleCnt="6">
        <dgm:presLayoutVars>
          <dgm:chMax val="1"/>
          <dgm:chPref val="1"/>
        </dgm:presLayoutVars>
      </dgm:prSet>
      <dgm:spPr/>
    </dgm:pt>
  </dgm:ptLst>
  <dgm:cxnLst>
    <dgm:cxn modelId="{EB85D003-2094-499F-AA01-321BF633CAC9}" type="presOf" srcId="{B9A1833A-B380-4A38-999E-A52F8383BB6B}" destId="{DA90AF44-D84D-4D0A-A70E-A04A8FA55A14}" srcOrd="0" destOrd="0" presId="urn:microsoft.com/office/officeart/2018/2/layout/IconCircleList"/>
    <dgm:cxn modelId="{85672105-1804-418E-ABBF-1B213D13BF91}" type="presOf" srcId="{A8AE60D0-4C1C-4EAD-B42F-947112CC8260}" destId="{11506156-D613-4C7A-BEA4-E70146B89DF5}" srcOrd="0" destOrd="0" presId="urn:microsoft.com/office/officeart/2018/2/layout/IconCircleList"/>
    <dgm:cxn modelId="{FB6CD81D-DDAF-4B53-B232-C1F5CA204FB4}" type="presOf" srcId="{101ED8C3-C003-46AE-A645-74855B643CFA}" destId="{0CABD1A4-4110-4F24-ADBE-48161BB4E055}" srcOrd="0" destOrd="0" presId="urn:microsoft.com/office/officeart/2018/2/layout/IconCircleList"/>
    <dgm:cxn modelId="{C9C57230-35C3-4985-B09F-FDBB225B83F2}" srcId="{101ED8C3-C003-46AE-A645-74855B643CFA}" destId="{912A01DF-D02B-40B1-856E-0BE6EC876C27}" srcOrd="3" destOrd="0" parTransId="{A3AB0956-A2C4-4FF2-9752-FC6C1C0AA4E8}" sibTransId="{9E13683C-2B4F-43DF-8671-D75695B681DE}"/>
    <dgm:cxn modelId="{E896B543-9C1A-4A30-96E9-200F47A27171}" type="presOf" srcId="{065124CD-DF58-4844-ADA7-1195B68EBFF2}" destId="{E6BCD9C5-A73F-43A8-8D72-63DDEC535544}" srcOrd="0" destOrd="0" presId="urn:microsoft.com/office/officeart/2018/2/layout/IconCircleList"/>
    <dgm:cxn modelId="{97FD1268-02C2-4A32-ADA0-2DDA5E4F1037}" type="presOf" srcId="{912A01DF-D02B-40B1-856E-0BE6EC876C27}" destId="{81C6B9C0-B0C8-437D-90C0-8F3F58799950}" srcOrd="0" destOrd="0" presId="urn:microsoft.com/office/officeart/2018/2/layout/IconCircleList"/>
    <dgm:cxn modelId="{BF0FDE80-A690-44E6-B07A-FB27A6BB9B2A}" type="presOf" srcId="{722B4EB4-944A-4972-9693-B39090376C41}" destId="{EF3A7336-8D89-4B52-9034-5B07E0092A42}" srcOrd="0" destOrd="0" presId="urn:microsoft.com/office/officeart/2018/2/layout/IconCircleList"/>
    <dgm:cxn modelId="{AEA8E480-8EC4-4568-8585-3FA118187217}" srcId="{101ED8C3-C003-46AE-A645-74855B643CFA}" destId="{722B4EB4-944A-4972-9693-B39090376C41}" srcOrd="1" destOrd="0" parTransId="{A79A70C6-D960-4B45-89CD-AB78FAB8CD8A}" sibTransId="{5263D3D6-2AAC-423F-8950-0B9F6523C7B1}"/>
    <dgm:cxn modelId="{544EFE84-1219-49BC-96EC-5DC1F46E856C}" srcId="{101ED8C3-C003-46AE-A645-74855B643CFA}" destId="{7653275A-DA61-4C71-AF6B-03BD94B93457}" srcOrd="4" destOrd="0" parTransId="{632259FF-A19A-40F9-A722-44DF3F1BBC84}" sibTransId="{065124CD-DF58-4844-ADA7-1195B68EBFF2}"/>
    <dgm:cxn modelId="{04C26986-B793-486B-82FD-F8934AA91D52}" srcId="{101ED8C3-C003-46AE-A645-74855B643CFA}" destId="{25FE03A5-5BBE-4FCA-896E-8AD4FA1FB2E1}" srcOrd="5" destOrd="0" parTransId="{68B832C1-CF8E-4EE0-9DCB-D92A7E091EC5}" sibTransId="{5FE74441-C0D8-48EA-9E32-A105C35B1C39}"/>
    <dgm:cxn modelId="{2F41AD8D-FE75-45F6-98CD-35177C97C1B9}" type="presOf" srcId="{5263D3D6-2AAC-423F-8950-0B9F6523C7B1}" destId="{1AE468BC-CD45-480F-A722-27AA13329204}" srcOrd="0" destOrd="0" presId="urn:microsoft.com/office/officeart/2018/2/layout/IconCircleList"/>
    <dgm:cxn modelId="{A81C9AB9-A970-41A0-967A-BE138B8002CE}" type="presOf" srcId="{7653275A-DA61-4C71-AF6B-03BD94B93457}" destId="{A9990784-A073-4146-BE54-99A3199C8E92}" srcOrd="0" destOrd="0" presId="urn:microsoft.com/office/officeart/2018/2/layout/IconCircleList"/>
    <dgm:cxn modelId="{097775C2-1648-42E6-B77F-253BF6E3F947}" type="presOf" srcId="{3F818675-2CD3-424B-8339-1BD9F576B263}" destId="{4D994500-890C-4DF8-B704-B08917912F98}" srcOrd="0" destOrd="0" presId="urn:microsoft.com/office/officeart/2018/2/layout/IconCircleList"/>
    <dgm:cxn modelId="{5CEAB9D2-5EDE-499A-9727-125E108C1B2D}" srcId="{101ED8C3-C003-46AE-A645-74855B643CFA}" destId="{857F6B11-424A-4180-8306-D4349CF3DFFB}" srcOrd="2" destOrd="0" parTransId="{290FA727-AACF-46BC-979C-D292E3895089}" sibTransId="{B9A1833A-B380-4A38-999E-A52F8383BB6B}"/>
    <dgm:cxn modelId="{6F885BDB-984A-4C88-A8BE-6B3BB98A9F67}" type="presOf" srcId="{25FE03A5-5BBE-4FCA-896E-8AD4FA1FB2E1}" destId="{8F96691A-69F1-4915-853C-5F1B82DD0DEE}" srcOrd="0" destOrd="0" presId="urn:microsoft.com/office/officeart/2018/2/layout/IconCircleList"/>
    <dgm:cxn modelId="{AC6C66E0-49CA-47F3-B45D-4B5B818CACA9}" srcId="{101ED8C3-C003-46AE-A645-74855B643CFA}" destId="{3F818675-2CD3-424B-8339-1BD9F576B263}" srcOrd="0" destOrd="0" parTransId="{FE60E0EB-64DE-43E0-8A7D-9BF384993A1D}" sibTransId="{A8AE60D0-4C1C-4EAD-B42F-947112CC8260}"/>
    <dgm:cxn modelId="{9E4242F7-2E2B-40EA-B1FA-71BDC64B8B6D}" type="presOf" srcId="{857F6B11-424A-4180-8306-D4349CF3DFFB}" destId="{A11369DC-43CA-471E-B4F5-54739A4672DC}" srcOrd="0" destOrd="0" presId="urn:microsoft.com/office/officeart/2018/2/layout/IconCircleList"/>
    <dgm:cxn modelId="{1695CEFB-F90B-46A9-8DDD-D12791CB2410}" type="presOf" srcId="{9E13683C-2B4F-43DF-8671-D75695B681DE}" destId="{1F66A7A2-33D8-4E45-AC85-75B983868858}" srcOrd="0" destOrd="0" presId="urn:microsoft.com/office/officeart/2018/2/layout/IconCircleList"/>
    <dgm:cxn modelId="{D91B68A1-DB88-443F-9A84-098E2389EEBF}" type="presParOf" srcId="{0CABD1A4-4110-4F24-ADBE-48161BB4E055}" destId="{788A0359-016A-4B3B-B445-A61A27D5B8CC}" srcOrd="0" destOrd="0" presId="urn:microsoft.com/office/officeart/2018/2/layout/IconCircleList"/>
    <dgm:cxn modelId="{4346D5F8-C355-41E7-A03F-D49221E252A4}" type="presParOf" srcId="{788A0359-016A-4B3B-B445-A61A27D5B8CC}" destId="{57FF73CB-713A-451F-86CC-6A2374DB5C3D}" srcOrd="0" destOrd="0" presId="urn:microsoft.com/office/officeart/2018/2/layout/IconCircleList"/>
    <dgm:cxn modelId="{36651A92-FCC6-4AD3-A696-F4D1DEE0C04F}" type="presParOf" srcId="{57FF73CB-713A-451F-86CC-6A2374DB5C3D}" destId="{138FB7B1-72C8-4CBD-953E-F81EF0EA0751}" srcOrd="0" destOrd="0" presId="urn:microsoft.com/office/officeart/2018/2/layout/IconCircleList"/>
    <dgm:cxn modelId="{383ECA98-FC79-4766-A513-E486ECCF7168}" type="presParOf" srcId="{57FF73CB-713A-451F-86CC-6A2374DB5C3D}" destId="{71A77104-F188-42A7-9C28-935A274A01CB}" srcOrd="1" destOrd="0" presId="urn:microsoft.com/office/officeart/2018/2/layout/IconCircleList"/>
    <dgm:cxn modelId="{515FCC4D-4E8A-4999-A10B-51C6F72D8DB4}" type="presParOf" srcId="{57FF73CB-713A-451F-86CC-6A2374DB5C3D}" destId="{A1A316C6-D399-4B78-B82D-A18910B3D647}" srcOrd="2" destOrd="0" presId="urn:microsoft.com/office/officeart/2018/2/layout/IconCircleList"/>
    <dgm:cxn modelId="{C1BFA340-4346-47DD-86F6-E46FB61D2713}" type="presParOf" srcId="{57FF73CB-713A-451F-86CC-6A2374DB5C3D}" destId="{4D994500-890C-4DF8-B704-B08917912F98}" srcOrd="3" destOrd="0" presId="urn:microsoft.com/office/officeart/2018/2/layout/IconCircleList"/>
    <dgm:cxn modelId="{7DACDB52-B39E-4001-9120-24673472C848}" type="presParOf" srcId="{788A0359-016A-4B3B-B445-A61A27D5B8CC}" destId="{11506156-D613-4C7A-BEA4-E70146B89DF5}" srcOrd="1" destOrd="0" presId="urn:microsoft.com/office/officeart/2018/2/layout/IconCircleList"/>
    <dgm:cxn modelId="{D36A136D-C5B3-4F1F-BF77-27A2BDCF4B44}" type="presParOf" srcId="{788A0359-016A-4B3B-B445-A61A27D5B8CC}" destId="{A2844690-E7B8-45B0-84E7-F7F3D8E06F0E}" srcOrd="2" destOrd="0" presId="urn:microsoft.com/office/officeart/2018/2/layout/IconCircleList"/>
    <dgm:cxn modelId="{11E2E8F5-CE01-46DB-A12E-1AB0040678E9}" type="presParOf" srcId="{A2844690-E7B8-45B0-84E7-F7F3D8E06F0E}" destId="{9594CCC6-7CFB-48E2-809E-E5D4ADF493B8}" srcOrd="0" destOrd="0" presId="urn:microsoft.com/office/officeart/2018/2/layout/IconCircleList"/>
    <dgm:cxn modelId="{96321041-821A-4B41-A9D2-73C9BEE300B1}" type="presParOf" srcId="{A2844690-E7B8-45B0-84E7-F7F3D8E06F0E}" destId="{9B34896F-EF64-461F-8EE5-A7446A49CEAF}" srcOrd="1" destOrd="0" presId="urn:microsoft.com/office/officeart/2018/2/layout/IconCircleList"/>
    <dgm:cxn modelId="{9DCD62D5-1640-4985-9E64-2FC857D16197}" type="presParOf" srcId="{A2844690-E7B8-45B0-84E7-F7F3D8E06F0E}" destId="{21CA522A-68FE-4C5A-82D8-CDD9734E37DE}" srcOrd="2" destOrd="0" presId="urn:microsoft.com/office/officeart/2018/2/layout/IconCircleList"/>
    <dgm:cxn modelId="{C4801FC1-EB9B-4B31-B7B8-2B54767AA58A}" type="presParOf" srcId="{A2844690-E7B8-45B0-84E7-F7F3D8E06F0E}" destId="{EF3A7336-8D89-4B52-9034-5B07E0092A42}" srcOrd="3" destOrd="0" presId="urn:microsoft.com/office/officeart/2018/2/layout/IconCircleList"/>
    <dgm:cxn modelId="{0570FA73-5427-4A3E-BB07-011EC20EDE84}" type="presParOf" srcId="{788A0359-016A-4B3B-B445-A61A27D5B8CC}" destId="{1AE468BC-CD45-480F-A722-27AA13329204}" srcOrd="3" destOrd="0" presId="urn:microsoft.com/office/officeart/2018/2/layout/IconCircleList"/>
    <dgm:cxn modelId="{36A92861-DFA5-4BE7-ACBD-036F53E29990}" type="presParOf" srcId="{788A0359-016A-4B3B-B445-A61A27D5B8CC}" destId="{D20DA1A6-B600-49F9-B287-10AB952569CA}" srcOrd="4" destOrd="0" presId="urn:microsoft.com/office/officeart/2018/2/layout/IconCircleList"/>
    <dgm:cxn modelId="{0B4F554B-0222-48F3-AB47-EF6EF435F2AE}" type="presParOf" srcId="{D20DA1A6-B600-49F9-B287-10AB952569CA}" destId="{355EAC40-0025-48CA-AA46-817FFB1188A0}" srcOrd="0" destOrd="0" presId="urn:microsoft.com/office/officeart/2018/2/layout/IconCircleList"/>
    <dgm:cxn modelId="{2440AA72-410B-4278-AB23-44F92B95252D}" type="presParOf" srcId="{D20DA1A6-B600-49F9-B287-10AB952569CA}" destId="{042C85CA-3C2C-4FE5-AD58-8D040DA364B0}" srcOrd="1" destOrd="0" presId="urn:microsoft.com/office/officeart/2018/2/layout/IconCircleList"/>
    <dgm:cxn modelId="{7249073E-2E07-45C2-B50F-F3CA91EC36FD}" type="presParOf" srcId="{D20DA1A6-B600-49F9-B287-10AB952569CA}" destId="{E6CFC681-4DD7-4BDF-8877-41A12396FFF5}" srcOrd="2" destOrd="0" presId="urn:microsoft.com/office/officeart/2018/2/layout/IconCircleList"/>
    <dgm:cxn modelId="{74CC1DC0-9A44-403F-B2F4-6ED87F8D63FD}" type="presParOf" srcId="{D20DA1A6-B600-49F9-B287-10AB952569CA}" destId="{A11369DC-43CA-471E-B4F5-54739A4672DC}" srcOrd="3" destOrd="0" presId="urn:microsoft.com/office/officeart/2018/2/layout/IconCircleList"/>
    <dgm:cxn modelId="{F2543CBA-B91D-45A3-9CCF-3B63332D078E}" type="presParOf" srcId="{788A0359-016A-4B3B-B445-A61A27D5B8CC}" destId="{DA90AF44-D84D-4D0A-A70E-A04A8FA55A14}" srcOrd="5" destOrd="0" presId="urn:microsoft.com/office/officeart/2018/2/layout/IconCircleList"/>
    <dgm:cxn modelId="{53B322D4-3764-4146-A85B-3A3705976482}" type="presParOf" srcId="{788A0359-016A-4B3B-B445-A61A27D5B8CC}" destId="{347EA66B-F71F-4FBF-B45B-5579BE8B1C55}" srcOrd="6" destOrd="0" presId="urn:microsoft.com/office/officeart/2018/2/layout/IconCircleList"/>
    <dgm:cxn modelId="{1AB3AAF3-FD7B-4536-8830-65426174C3E6}" type="presParOf" srcId="{347EA66B-F71F-4FBF-B45B-5579BE8B1C55}" destId="{E93C6DD1-8540-4DC4-8D26-72340689D454}" srcOrd="0" destOrd="0" presId="urn:microsoft.com/office/officeart/2018/2/layout/IconCircleList"/>
    <dgm:cxn modelId="{D8716871-0613-4F76-9071-2028A2849C65}" type="presParOf" srcId="{347EA66B-F71F-4FBF-B45B-5579BE8B1C55}" destId="{363DAED8-6568-4245-86FF-CE87A7C897BC}" srcOrd="1" destOrd="0" presId="urn:microsoft.com/office/officeart/2018/2/layout/IconCircleList"/>
    <dgm:cxn modelId="{92891B1E-72D9-48B7-9AC3-44B04D3D1245}" type="presParOf" srcId="{347EA66B-F71F-4FBF-B45B-5579BE8B1C55}" destId="{9A55A952-4FBD-474D-B4A2-843C1BAF590E}" srcOrd="2" destOrd="0" presId="urn:microsoft.com/office/officeart/2018/2/layout/IconCircleList"/>
    <dgm:cxn modelId="{F342826C-F576-4904-8B2C-AB35E23F3F93}" type="presParOf" srcId="{347EA66B-F71F-4FBF-B45B-5579BE8B1C55}" destId="{81C6B9C0-B0C8-437D-90C0-8F3F58799950}" srcOrd="3" destOrd="0" presId="urn:microsoft.com/office/officeart/2018/2/layout/IconCircleList"/>
    <dgm:cxn modelId="{8DD4A625-544B-4ED5-88B4-3FFBFF40FF23}" type="presParOf" srcId="{788A0359-016A-4B3B-B445-A61A27D5B8CC}" destId="{1F66A7A2-33D8-4E45-AC85-75B983868858}" srcOrd="7" destOrd="0" presId="urn:microsoft.com/office/officeart/2018/2/layout/IconCircleList"/>
    <dgm:cxn modelId="{23B4B3D2-3B61-4717-BBB8-0C923319C450}" type="presParOf" srcId="{788A0359-016A-4B3B-B445-A61A27D5B8CC}" destId="{0B30DC2E-23B7-4ED9-B991-2C8FF431270E}" srcOrd="8" destOrd="0" presId="urn:microsoft.com/office/officeart/2018/2/layout/IconCircleList"/>
    <dgm:cxn modelId="{98EEE20A-8D23-4338-831E-977F07637517}" type="presParOf" srcId="{0B30DC2E-23B7-4ED9-B991-2C8FF431270E}" destId="{E6D781F3-F4C7-4D26-9644-084C64F3CAA5}" srcOrd="0" destOrd="0" presId="urn:microsoft.com/office/officeart/2018/2/layout/IconCircleList"/>
    <dgm:cxn modelId="{9EA5621A-F417-45C5-9807-A2F93C1E67B6}" type="presParOf" srcId="{0B30DC2E-23B7-4ED9-B991-2C8FF431270E}" destId="{15B9C7D0-A235-4A6A-A8DF-031815892AC5}" srcOrd="1" destOrd="0" presId="urn:microsoft.com/office/officeart/2018/2/layout/IconCircleList"/>
    <dgm:cxn modelId="{DA636E39-D1FB-4F66-9616-1C33DB4B9E32}" type="presParOf" srcId="{0B30DC2E-23B7-4ED9-B991-2C8FF431270E}" destId="{6D4BA2C1-E9EF-4B4C-AA6C-6B64E92B051D}" srcOrd="2" destOrd="0" presId="urn:microsoft.com/office/officeart/2018/2/layout/IconCircleList"/>
    <dgm:cxn modelId="{AE8C9B3D-0D3A-481A-ACE8-C934F7F184C6}" type="presParOf" srcId="{0B30DC2E-23B7-4ED9-B991-2C8FF431270E}" destId="{A9990784-A073-4146-BE54-99A3199C8E92}" srcOrd="3" destOrd="0" presId="urn:microsoft.com/office/officeart/2018/2/layout/IconCircleList"/>
    <dgm:cxn modelId="{E2F268E6-ECAC-4769-8F23-ACE38D492ECD}" type="presParOf" srcId="{788A0359-016A-4B3B-B445-A61A27D5B8CC}" destId="{E6BCD9C5-A73F-43A8-8D72-63DDEC535544}" srcOrd="9" destOrd="0" presId="urn:microsoft.com/office/officeart/2018/2/layout/IconCircleList"/>
    <dgm:cxn modelId="{595629AC-DD50-4182-A812-EC10932540BC}" type="presParOf" srcId="{788A0359-016A-4B3B-B445-A61A27D5B8CC}" destId="{B698183A-33E1-4223-B866-10F0D1724BCF}" srcOrd="10" destOrd="0" presId="urn:microsoft.com/office/officeart/2018/2/layout/IconCircleList"/>
    <dgm:cxn modelId="{25E9BE41-E47C-4050-912F-A1731302A0E6}" type="presParOf" srcId="{B698183A-33E1-4223-B866-10F0D1724BCF}" destId="{D33D0FE3-E30B-4310-9FFC-0FB1DA08BE89}" srcOrd="0" destOrd="0" presId="urn:microsoft.com/office/officeart/2018/2/layout/IconCircleList"/>
    <dgm:cxn modelId="{554BCA0E-304F-4215-A6A5-1EA069733EBB}" type="presParOf" srcId="{B698183A-33E1-4223-B866-10F0D1724BCF}" destId="{71D2F1BF-15CE-4038-8755-409F1259935B}" srcOrd="1" destOrd="0" presId="urn:microsoft.com/office/officeart/2018/2/layout/IconCircleList"/>
    <dgm:cxn modelId="{DC3962C4-2B08-4E61-B40F-7CAC14AFA17D}" type="presParOf" srcId="{B698183A-33E1-4223-B866-10F0D1724BCF}" destId="{8D29516B-2A64-4913-A618-01BE0CDC553A}" srcOrd="2" destOrd="0" presId="urn:microsoft.com/office/officeart/2018/2/layout/IconCircleList"/>
    <dgm:cxn modelId="{64C1CF21-303B-44CD-A214-919402A973B0}" type="presParOf" srcId="{B698183A-33E1-4223-B866-10F0D1724BCF}" destId="{8F96691A-69F1-4915-853C-5F1B82DD0DEE}"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FB7B1-72C8-4CBD-953E-F81EF0EA0751}">
      <dsp:nvSpPr>
        <dsp:cNvPr id="0" name=""/>
        <dsp:cNvSpPr/>
      </dsp:nvSpPr>
      <dsp:spPr>
        <a:xfrm>
          <a:off x="99609" y="243171"/>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77104-F188-42A7-9C28-935A274A01CB}">
      <dsp:nvSpPr>
        <dsp:cNvPr id="0" name=""/>
        <dsp:cNvSpPr/>
      </dsp:nvSpPr>
      <dsp:spPr>
        <a:xfrm>
          <a:off x="249713" y="393275"/>
          <a:ext cx="414574" cy="414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94500-890C-4DF8-B704-B08917912F98}">
      <dsp:nvSpPr>
        <dsp:cNvPr id="0" name=""/>
        <dsp:cNvSpPr/>
      </dsp:nvSpPr>
      <dsp:spPr>
        <a:xfrm>
          <a:off x="967560" y="243171"/>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Can you alter the way that you speak to yourself?</a:t>
          </a:r>
        </a:p>
      </dsp:txBody>
      <dsp:txXfrm>
        <a:off x="967560" y="243171"/>
        <a:ext cx="1684846" cy="714783"/>
      </dsp:txXfrm>
    </dsp:sp>
    <dsp:sp modelId="{9594CCC6-7CFB-48E2-809E-E5D4ADF493B8}">
      <dsp:nvSpPr>
        <dsp:cNvPr id="0" name=""/>
        <dsp:cNvSpPr/>
      </dsp:nvSpPr>
      <dsp:spPr>
        <a:xfrm>
          <a:off x="2945977" y="243171"/>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34896F-EF64-461F-8EE5-A7446A49CEAF}">
      <dsp:nvSpPr>
        <dsp:cNvPr id="0" name=""/>
        <dsp:cNvSpPr/>
      </dsp:nvSpPr>
      <dsp:spPr>
        <a:xfrm>
          <a:off x="3096082" y="393275"/>
          <a:ext cx="414574" cy="414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A7336-8D89-4B52-9034-5B07E0092A42}">
      <dsp:nvSpPr>
        <dsp:cNvPr id="0" name=""/>
        <dsp:cNvSpPr/>
      </dsp:nvSpPr>
      <dsp:spPr>
        <a:xfrm>
          <a:off x="3813928" y="243171"/>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How would you speak to your best friend if they were in this situation? What would you say and how would you say it?</a:t>
          </a:r>
        </a:p>
      </dsp:txBody>
      <dsp:txXfrm>
        <a:off x="3813928" y="243171"/>
        <a:ext cx="1684846" cy="714783"/>
      </dsp:txXfrm>
    </dsp:sp>
    <dsp:sp modelId="{355EAC40-0025-48CA-AA46-817FFB1188A0}">
      <dsp:nvSpPr>
        <dsp:cNvPr id="0" name=""/>
        <dsp:cNvSpPr/>
      </dsp:nvSpPr>
      <dsp:spPr>
        <a:xfrm>
          <a:off x="5792346" y="243171"/>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C85CA-3C2C-4FE5-AD58-8D040DA364B0}">
      <dsp:nvSpPr>
        <dsp:cNvPr id="0" name=""/>
        <dsp:cNvSpPr/>
      </dsp:nvSpPr>
      <dsp:spPr>
        <a:xfrm>
          <a:off x="5942451" y="393275"/>
          <a:ext cx="414574" cy="414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369DC-43CA-471E-B4F5-54739A4672DC}">
      <dsp:nvSpPr>
        <dsp:cNvPr id="0" name=""/>
        <dsp:cNvSpPr/>
      </dsp:nvSpPr>
      <dsp:spPr>
        <a:xfrm>
          <a:off x="6660297" y="243171"/>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Could you notice your thoughts and feelings without judgement?</a:t>
          </a:r>
        </a:p>
      </dsp:txBody>
      <dsp:txXfrm>
        <a:off x="6660297" y="243171"/>
        <a:ext cx="1684846" cy="714783"/>
      </dsp:txXfrm>
    </dsp:sp>
    <dsp:sp modelId="{E93C6DD1-8540-4DC4-8D26-72340689D454}">
      <dsp:nvSpPr>
        <dsp:cNvPr id="0" name=""/>
        <dsp:cNvSpPr/>
      </dsp:nvSpPr>
      <dsp:spPr>
        <a:xfrm>
          <a:off x="99609" y="1350369"/>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DAED8-6568-4245-86FF-CE87A7C897BC}">
      <dsp:nvSpPr>
        <dsp:cNvPr id="0" name=""/>
        <dsp:cNvSpPr/>
      </dsp:nvSpPr>
      <dsp:spPr>
        <a:xfrm>
          <a:off x="249713" y="1500474"/>
          <a:ext cx="414574" cy="414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6B9C0-B0C8-437D-90C0-8F3F58799950}">
      <dsp:nvSpPr>
        <dsp:cNvPr id="0" name=""/>
        <dsp:cNvSpPr/>
      </dsp:nvSpPr>
      <dsp:spPr>
        <a:xfrm>
          <a:off x="967560" y="1350369"/>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Is there something small you can do for yourself every day?</a:t>
          </a:r>
        </a:p>
      </dsp:txBody>
      <dsp:txXfrm>
        <a:off x="967560" y="1350369"/>
        <a:ext cx="1684846" cy="714783"/>
      </dsp:txXfrm>
    </dsp:sp>
    <dsp:sp modelId="{E6D781F3-F4C7-4D26-9644-084C64F3CAA5}">
      <dsp:nvSpPr>
        <dsp:cNvPr id="0" name=""/>
        <dsp:cNvSpPr/>
      </dsp:nvSpPr>
      <dsp:spPr>
        <a:xfrm>
          <a:off x="2945977" y="1350369"/>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9C7D0-A235-4A6A-A8DF-031815892AC5}">
      <dsp:nvSpPr>
        <dsp:cNvPr id="0" name=""/>
        <dsp:cNvSpPr/>
      </dsp:nvSpPr>
      <dsp:spPr>
        <a:xfrm>
          <a:off x="3096082" y="1500474"/>
          <a:ext cx="414574" cy="414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90784-A073-4146-BE54-99A3199C8E92}">
      <dsp:nvSpPr>
        <dsp:cNvPr id="0" name=""/>
        <dsp:cNvSpPr/>
      </dsp:nvSpPr>
      <dsp:spPr>
        <a:xfrm>
          <a:off x="3813928" y="1350369"/>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Can you pace yourself so that you save some energy for later?</a:t>
          </a:r>
        </a:p>
      </dsp:txBody>
      <dsp:txXfrm>
        <a:off x="3813928" y="1350369"/>
        <a:ext cx="1684846" cy="714783"/>
      </dsp:txXfrm>
    </dsp:sp>
    <dsp:sp modelId="{D33D0FE3-E30B-4310-9FFC-0FB1DA08BE89}">
      <dsp:nvSpPr>
        <dsp:cNvPr id="0" name=""/>
        <dsp:cNvSpPr/>
      </dsp:nvSpPr>
      <dsp:spPr>
        <a:xfrm>
          <a:off x="5792346" y="1350369"/>
          <a:ext cx="714783" cy="7147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D2F1BF-15CE-4038-8755-409F1259935B}">
      <dsp:nvSpPr>
        <dsp:cNvPr id="0" name=""/>
        <dsp:cNvSpPr/>
      </dsp:nvSpPr>
      <dsp:spPr>
        <a:xfrm>
          <a:off x="5942451" y="1500474"/>
          <a:ext cx="414574" cy="4145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6691A-69F1-4915-853C-5F1B82DD0DEE}">
      <dsp:nvSpPr>
        <dsp:cNvPr id="0" name=""/>
        <dsp:cNvSpPr/>
      </dsp:nvSpPr>
      <dsp:spPr>
        <a:xfrm>
          <a:off x="6660297" y="1350369"/>
          <a:ext cx="1684846" cy="714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Can you make time to do something just for you?</a:t>
          </a:r>
        </a:p>
      </dsp:txBody>
      <dsp:txXfrm>
        <a:off x="6660297" y="1350369"/>
        <a:ext cx="1684846" cy="7147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AFD40-A54A-42B8-9DE0-52228A625F96}" type="datetimeFigureOut">
              <a:rPr lang="en-GB" smtClean="0"/>
              <a:t>03/09/2024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E801B-5B2E-4048-9A2C-9F695C5CB8F4}" type="slidenum">
              <a:rPr lang="en-GB" smtClean="0"/>
              <a:t>‹#›</a:t>
            </a:fld>
            <a:endParaRPr lang="en-GB"/>
          </a:p>
        </p:txBody>
      </p:sp>
    </p:spTree>
    <p:extLst>
      <p:ext uri="{BB962C8B-B14F-4D97-AF65-F5344CB8AC3E}">
        <p14:creationId xmlns:p14="http://schemas.microsoft.com/office/powerpoint/2010/main" val="3040473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you are diagnosed with cancer, it can feel like life is suddenly taking a different course; the life you were expecting to live and all the milestones that go with it, can suddenly feel uncertain; like the rug has been pulled from under your feet.  Having uncertainty sprung upon us  can mean all sorts of difficult thoughts and feelings and experiences show up, that add to our feeling of being out of control.</a:t>
            </a:r>
          </a:p>
          <a:p>
            <a:r>
              <a:rPr lang="en-US" dirty="0"/>
              <a:t>It can also feel very isolating, especially if you don’t know anyone else who has had cancer.</a:t>
            </a:r>
          </a:p>
        </p:txBody>
      </p:sp>
      <p:sp>
        <p:nvSpPr>
          <p:cNvPr id="4" name="Slide Number Placeholder 3"/>
          <p:cNvSpPr>
            <a:spLocks noGrp="1"/>
          </p:cNvSpPr>
          <p:nvPr>
            <p:ph type="sldNum" sz="quarter" idx="5"/>
          </p:nvPr>
        </p:nvSpPr>
        <p:spPr/>
        <p:txBody>
          <a:bodyPr/>
          <a:lstStyle/>
          <a:p>
            <a:fld id="{63DE801B-5B2E-4048-9A2C-9F695C5CB8F4}" type="slidenum">
              <a:rPr lang="en-GB" smtClean="0"/>
              <a:t>3</a:t>
            </a:fld>
            <a:endParaRPr lang="en-GB"/>
          </a:p>
        </p:txBody>
      </p:sp>
    </p:spTree>
    <p:extLst>
      <p:ext uri="{BB962C8B-B14F-4D97-AF65-F5344CB8AC3E}">
        <p14:creationId xmlns:p14="http://schemas.microsoft.com/office/powerpoint/2010/main" val="375566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Becoming more aware of and accepting of our emotional responses is often the first most helpful thing. You have been landed in a difficult context that would be challenging for anyone to navigate.  It’s normal and understandable to struggle. Being open about your thoughts and feelings, talking to others and being kind to yourself can help.</a:t>
            </a:r>
          </a:p>
        </p:txBody>
      </p:sp>
      <p:sp>
        <p:nvSpPr>
          <p:cNvPr id="4" name="Slide Number Placeholder 3"/>
          <p:cNvSpPr>
            <a:spLocks noGrp="1"/>
          </p:cNvSpPr>
          <p:nvPr>
            <p:ph type="sldNum" sz="quarter" idx="5"/>
          </p:nvPr>
        </p:nvSpPr>
        <p:spPr/>
        <p:txBody>
          <a:bodyPr/>
          <a:lstStyle/>
          <a:p>
            <a:fld id="{63DE801B-5B2E-4048-9A2C-9F695C5CB8F4}" type="slidenum">
              <a:rPr lang="en-GB" smtClean="0"/>
              <a:t>13</a:t>
            </a:fld>
            <a:endParaRPr lang="en-GB"/>
          </a:p>
        </p:txBody>
      </p:sp>
    </p:spTree>
    <p:extLst>
      <p:ext uri="{BB962C8B-B14F-4D97-AF65-F5344CB8AC3E}">
        <p14:creationId xmlns:p14="http://schemas.microsoft.com/office/powerpoint/2010/main" val="278149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and compassion are often thought of as selfish – we may think that we don’t have time for such things and that we just need to ‘crack on’ and put on a brave face.  But given the emotional and physical toll cancer can take, it’s important to think about how you are going to take small steps to look after yourself.  </a:t>
            </a:r>
          </a:p>
          <a:p>
            <a:r>
              <a:rPr lang="en-US" dirty="0"/>
              <a:t>Whilst we can’t completely do away with our to-do list, perhaps we can re-think or flex personal expectations – good enough is good enough. Perhaps certain things can be delegated or we could </a:t>
            </a:r>
            <a:r>
              <a:rPr lang="en-US" dirty="0" err="1"/>
              <a:t>prioritise</a:t>
            </a:r>
            <a:r>
              <a:rPr lang="en-US" dirty="0"/>
              <a:t> tasks. In between tasks, perhaps there’s the possibility of making time for yourself either to rest or do something that you really enjoy. What small change could you make?</a:t>
            </a:r>
          </a:p>
        </p:txBody>
      </p:sp>
      <p:sp>
        <p:nvSpPr>
          <p:cNvPr id="4" name="Slide Number Placeholder 3"/>
          <p:cNvSpPr>
            <a:spLocks noGrp="1"/>
          </p:cNvSpPr>
          <p:nvPr>
            <p:ph type="sldNum" sz="quarter" idx="5"/>
          </p:nvPr>
        </p:nvSpPr>
        <p:spPr/>
        <p:txBody>
          <a:bodyPr/>
          <a:lstStyle/>
          <a:p>
            <a:fld id="{63DE801B-5B2E-4048-9A2C-9F695C5CB8F4}" type="slidenum">
              <a:rPr lang="en-GB" smtClean="0"/>
              <a:t>14</a:t>
            </a:fld>
            <a:endParaRPr lang="en-GB"/>
          </a:p>
        </p:txBody>
      </p:sp>
    </p:spTree>
    <p:extLst>
      <p:ext uri="{BB962C8B-B14F-4D97-AF65-F5344CB8AC3E}">
        <p14:creationId xmlns:p14="http://schemas.microsoft.com/office/powerpoint/2010/main" val="240685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Intrusive thoughts can just pop into your head any time and take you ‘off track’. They can feel disturbing and overwhelming.</a:t>
            </a:r>
          </a:p>
          <a:p>
            <a:r>
              <a:rPr lang="en-US" dirty="0"/>
              <a:t>Often worse at night…..one thought can quickly escalate into another….like a train driving you around to lots of places you didn’t want to visit – you don’t feel in control and it can be difficult to get off. We often end up in a wrestle with our thoughts desperately trying to control them or manipulate them, which can make things worse.  Helpful to acknowledge that thoughts are just letters strung together to make some words…we don’t need to get hooked in by them and believe all of them. </a:t>
            </a:r>
          </a:p>
        </p:txBody>
      </p:sp>
      <p:sp>
        <p:nvSpPr>
          <p:cNvPr id="4" name="Slide Number Placeholder 3"/>
          <p:cNvSpPr>
            <a:spLocks noGrp="1"/>
          </p:cNvSpPr>
          <p:nvPr>
            <p:ph type="sldNum" sz="quarter" idx="5"/>
          </p:nvPr>
        </p:nvSpPr>
        <p:spPr/>
        <p:txBody>
          <a:bodyPr/>
          <a:lstStyle/>
          <a:p>
            <a:fld id="{63DE801B-5B2E-4048-9A2C-9F695C5CB8F4}" type="slidenum">
              <a:rPr lang="en-GB" smtClean="0"/>
              <a:t>16</a:t>
            </a:fld>
            <a:endParaRPr lang="en-GB"/>
          </a:p>
        </p:txBody>
      </p:sp>
    </p:spTree>
    <p:extLst>
      <p:ext uri="{BB962C8B-B14F-4D97-AF65-F5344CB8AC3E}">
        <p14:creationId xmlns:p14="http://schemas.microsoft.com/office/powerpoint/2010/main" val="92380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tell yourself not to think about something, you are more likely to think about it. (Don’t think about pink elephants, think about anything but pink elephants…..what are you thinking about?!)</a:t>
            </a:r>
          </a:p>
          <a:p>
            <a:r>
              <a:rPr lang="en-GB" dirty="0"/>
              <a:t>When we can no longer block a painful thought out, the thought can hit us like a huge wave and knock us off our feet.  Blocking is not a helpful strategy. </a:t>
            </a:r>
          </a:p>
        </p:txBody>
      </p:sp>
      <p:sp>
        <p:nvSpPr>
          <p:cNvPr id="4" name="Slide Number Placeholder 3"/>
          <p:cNvSpPr>
            <a:spLocks noGrp="1"/>
          </p:cNvSpPr>
          <p:nvPr>
            <p:ph type="sldNum" sz="quarter" idx="5"/>
          </p:nvPr>
        </p:nvSpPr>
        <p:spPr/>
        <p:txBody>
          <a:bodyPr/>
          <a:lstStyle/>
          <a:p>
            <a:fld id="{63DE801B-5B2E-4048-9A2C-9F695C5CB8F4}" type="slidenum">
              <a:rPr lang="en-GB" smtClean="0"/>
              <a:t>17</a:t>
            </a:fld>
            <a:endParaRPr lang="en-GB"/>
          </a:p>
        </p:txBody>
      </p:sp>
    </p:spTree>
    <p:extLst>
      <p:ext uri="{BB962C8B-B14F-4D97-AF65-F5344CB8AC3E}">
        <p14:creationId xmlns:p14="http://schemas.microsoft.com/office/powerpoint/2010/main" val="133947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Blocking out a thought and getting on with life can be like trying to push a beach ball under the water whilst desperately trying to get on with a swim.  It’s impossible to do all the time, uses up a great deal of our energy, prevents us from being able to focus properly, and is bound to pop up and splash you in the face.  Instead of pushing the ball down/pushing thoughts away, another option is just to allow the beach ball to be in the pool with you and focus on getting on with your swim.  Yes it’s still there and yes it will sometimes bob over towards you, but it will also bob away again and you’ve got a much better chance of being able to swim/do the things you want to do.</a:t>
            </a:r>
          </a:p>
        </p:txBody>
      </p:sp>
      <p:sp>
        <p:nvSpPr>
          <p:cNvPr id="4" name="Slide Number Placeholder 3"/>
          <p:cNvSpPr>
            <a:spLocks noGrp="1"/>
          </p:cNvSpPr>
          <p:nvPr>
            <p:ph type="sldNum" sz="quarter" idx="5"/>
          </p:nvPr>
        </p:nvSpPr>
        <p:spPr/>
        <p:txBody>
          <a:bodyPr/>
          <a:lstStyle/>
          <a:p>
            <a:fld id="{63DE801B-5B2E-4048-9A2C-9F695C5CB8F4}" type="slidenum">
              <a:rPr lang="en-GB" smtClean="0"/>
              <a:t>18</a:t>
            </a:fld>
            <a:endParaRPr lang="en-GB"/>
          </a:p>
        </p:txBody>
      </p:sp>
    </p:spTree>
    <p:extLst>
      <p:ext uri="{BB962C8B-B14F-4D97-AF65-F5344CB8AC3E}">
        <p14:creationId xmlns:p14="http://schemas.microsoft.com/office/powerpoint/2010/main" val="337415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Using some techniques to bring us back down when we’re anxious / panicky is the first step to doing something to help ourselves.</a:t>
            </a:r>
          </a:p>
          <a:p>
            <a:r>
              <a:rPr lang="en-GB" baseline="0" dirty="0"/>
              <a:t>But of course, using the breathing or grounding techniques isn’t </a:t>
            </a:r>
            <a:r>
              <a:rPr lang="en-GB" i="1" baseline="0" dirty="0"/>
              <a:t>just</a:t>
            </a:r>
            <a:r>
              <a:rPr lang="en-GB" i="0" baseline="0" dirty="0"/>
              <a:t> helpful when we’re in panic mode – using them </a:t>
            </a:r>
            <a:r>
              <a:rPr lang="en-GB" i="1" baseline="0" dirty="0"/>
              <a:t>before</a:t>
            </a:r>
            <a:r>
              <a:rPr lang="en-GB" i="0" baseline="0" dirty="0"/>
              <a:t> we get to that place can be helpful for obvious reasons.</a:t>
            </a:r>
          </a:p>
          <a:p>
            <a:r>
              <a:rPr lang="en-GB" i="0" baseline="0" dirty="0"/>
              <a:t>On top of that, using these techniques at any time (</a:t>
            </a:r>
            <a:r>
              <a:rPr lang="en-GB" i="0" baseline="0" dirty="0" err="1"/>
              <a:t>ie</a:t>
            </a:r>
            <a:r>
              <a:rPr lang="en-GB" i="0" baseline="0" dirty="0"/>
              <a:t>, when we’re not approaching panic, when things are going OK for us) has 2 benefits – 1) in reducing overall stress levels, 2) in giving us practice of the techniques so they’re easier to use when we really need them.</a:t>
            </a:r>
          </a:p>
          <a:p>
            <a:endParaRPr lang="en-GB" dirty="0"/>
          </a:p>
        </p:txBody>
      </p:sp>
      <p:sp>
        <p:nvSpPr>
          <p:cNvPr id="4" name="Slide Number Placeholder 3"/>
          <p:cNvSpPr>
            <a:spLocks noGrp="1"/>
          </p:cNvSpPr>
          <p:nvPr>
            <p:ph type="sldNum" sz="quarter" idx="5"/>
          </p:nvPr>
        </p:nvSpPr>
        <p:spPr/>
        <p:txBody>
          <a:bodyPr/>
          <a:lstStyle/>
          <a:p>
            <a:fld id="{63DE801B-5B2E-4048-9A2C-9F695C5CB8F4}" type="slidenum">
              <a:rPr lang="en-GB" smtClean="0"/>
              <a:t>19</a:t>
            </a:fld>
            <a:endParaRPr lang="en-GB"/>
          </a:p>
        </p:txBody>
      </p:sp>
    </p:spTree>
    <p:extLst>
      <p:ext uri="{BB962C8B-B14F-4D97-AF65-F5344CB8AC3E}">
        <p14:creationId xmlns:p14="http://schemas.microsoft.com/office/powerpoint/2010/main" val="15908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DE801B-5B2E-4048-9A2C-9F695C5CB8F4}" type="slidenum">
              <a:rPr lang="en-GB" smtClean="0"/>
              <a:t>20</a:t>
            </a:fld>
            <a:endParaRPr lang="en-GB"/>
          </a:p>
        </p:txBody>
      </p:sp>
    </p:spTree>
    <p:extLst>
      <p:ext uri="{BB962C8B-B14F-4D97-AF65-F5344CB8AC3E}">
        <p14:creationId xmlns:p14="http://schemas.microsoft.com/office/powerpoint/2010/main" val="361958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Greater awareness without responding/trying to control/supress.  Using the pre-fix helps to put some distance between our thoughts/feelings and us. They are just thoughts and feelings – they do not define us.</a:t>
            </a:r>
          </a:p>
        </p:txBody>
      </p:sp>
      <p:sp>
        <p:nvSpPr>
          <p:cNvPr id="4" name="Slide Number Placeholder 3"/>
          <p:cNvSpPr>
            <a:spLocks noGrp="1"/>
          </p:cNvSpPr>
          <p:nvPr>
            <p:ph type="sldNum" sz="quarter" idx="5"/>
          </p:nvPr>
        </p:nvSpPr>
        <p:spPr/>
        <p:txBody>
          <a:bodyPr/>
          <a:lstStyle/>
          <a:p>
            <a:fld id="{63DE801B-5B2E-4048-9A2C-9F695C5CB8F4}" type="slidenum">
              <a:rPr lang="en-GB" smtClean="0"/>
              <a:t>21</a:t>
            </a:fld>
            <a:endParaRPr lang="en-GB"/>
          </a:p>
        </p:txBody>
      </p:sp>
    </p:spTree>
    <p:extLst>
      <p:ext uri="{BB962C8B-B14F-4D97-AF65-F5344CB8AC3E}">
        <p14:creationId xmlns:p14="http://schemas.microsoft.com/office/powerpoint/2010/main" val="2134241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visualise our thoughts and feelings as clouds/trains/leaves/….can we watch them/observe them with curiosity and wait for them to pass rather than getting into a struggle with them/trying to block them? Once a storm passes, the sky is still there and unchanged…a bit like us….once our thoughts and feelings that we find distressing pass, we are still there.  </a:t>
            </a:r>
          </a:p>
        </p:txBody>
      </p:sp>
      <p:sp>
        <p:nvSpPr>
          <p:cNvPr id="4" name="Slide Number Placeholder 3"/>
          <p:cNvSpPr>
            <a:spLocks noGrp="1"/>
          </p:cNvSpPr>
          <p:nvPr>
            <p:ph type="sldNum" sz="quarter" idx="5"/>
          </p:nvPr>
        </p:nvSpPr>
        <p:spPr/>
        <p:txBody>
          <a:bodyPr/>
          <a:lstStyle/>
          <a:p>
            <a:fld id="{63DE801B-5B2E-4048-9A2C-9F695C5CB8F4}" type="slidenum">
              <a:rPr lang="en-GB" smtClean="0"/>
              <a:t>22</a:t>
            </a:fld>
            <a:endParaRPr lang="en-GB"/>
          </a:p>
        </p:txBody>
      </p:sp>
    </p:spTree>
    <p:extLst>
      <p:ext uri="{BB962C8B-B14F-4D97-AF65-F5344CB8AC3E}">
        <p14:creationId xmlns:p14="http://schemas.microsoft.com/office/powerpoint/2010/main" val="84827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this exercise – see if you notice colder air as you breath in through your nostrils and warmer air as you breath out (or just any other sensations)</a:t>
            </a:r>
          </a:p>
        </p:txBody>
      </p:sp>
      <p:sp>
        <p:nvSpPr>
          <p:cNvPr id="4" name="Slide Number Placeholder 3"/>
          <p:cNvSpPr>
            <a:spLocks noGrp="1"/>
          </p:cNvSpPr>
          <p:nvPr>
            <p:ph type="sldNum" sz="quarter" idx="5"/>
          </p:nvPr>
        </p:nvSpPr>
        <p:spPr/>
        <p:txBody>
          <a:bodyPr/>
          <a:lstStyle/>
          <a:p>
            <a:fld id="{63DE801B-5B2E-4048-9A2C-9F695C5CB8F4}" type="slidenum">
              <a:rPr lang="en-GB" smtClean="0"/>
              <a:t>23</a:t>
            </a:fld>
            <a:endParaRPr lang="en-GB"/>
          </a:p>
        </p:txBody>
      </p:sp>
    </p:spTree>
    <p:extLst>
      <p:ext uri="{BB962C8B-B14F-4D97-AF65-F5344CB8AC3E}">
        <p14:creationId xmlns:p14="http://schemas.microsoft.com/office/powerpoint/2010/main" val="118503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Receiving a diagnosis of cancer can feel like getting on an emotional rollercoaster – people often feel they are no longer in control of their lives or their destinies. Emotions they have not experienced before can show up and this can feel alarming and overwhelming. Family members and friends may also be on a rollercoaster.  There is a lot to navigate and manage on top of the physical aspects of cancer and all the practicalities such as appointments/phone calls, time off work, child care, other commitments…it can feel like a huge juggle.  You are not alone if you are feeling like this.</a:t>
            </a:r>
          </a:p>
        </p:txBody>
      </p:sp>
      <p:sp>
        <p:nvSpPr>
          <p:cNvPr id="4" name="Slide Number Placeholder 3"/>
          <p:cNvSpPr>
            <a:spLocks noGrp="1"/>
          </p:cNvSpPr>
          <p:nvPr>
            <p:ph type="sldNum" sz="quarter" idx="5"/>
          </p:nvPr>
        </p:nvSpPr>
        <p:spPr/>
        <p:txBody>
          <a:bodyPr/>
          <a:lstStyle/>
          <a:p>
            <a:fld id="{63DE801B-5B2E-4048-9A2C-9F695C5CB8F4}" type="slidenum">
              <a:rPr lang="en-GB" smtClean="0"/>
              <a:t>4</a:t>
            </a:fld>
            <a:endParaRPr lang="en-GB"/>
          </a:p>
        </p:txBody>
      </p:sp>
    </p:spTree>
    <p:extLst>
      <p:ext uri="{BB962C8B-B14F-4D97-AF65-F5344CB8AC3E}">
        <p14:creationId xmlns:p14="http://schemas.microsoft.com/office/powerpoint/2010/main" val="3979091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we can spend a lot of time and effort thinking about things that are outside our control – when we do this, it can cause a lot of frustration, upset and annoyance as we never feel that we get anywhere or have agency in our own lives. Sometimes people with cancer talk about wanting to know why they got cancer when an answer may never be possible. Cancer can also make us feel like we have no control over our life…lots of things are happening to us that we never asked for or wanted. It can be helpful to think about the things that we do have control over or can influence and letting go of the things that we can’t do anything about.</a:t>
            </a:r>
          </a:p>
        </p:txBody>
      </p:sp>
      <p:sp>
        <p:nvSpPr>
          <p:cNvPr id="4" name="Slide Number Placeholder 3"/>
          <p:cNvSpPr>
            <a:spLocks noGrp="1"/>
          </p:cNvSpPr>
          <p:nvPr>
            <p:ph type="sldNum" sz="quarter" idx="5"/>
          </p:nvPr>
        </p:nvSpPr>
        <p:spPr/>
        <p:txBody>
          <a:bodyPr/>
          <a:lstStyle/>
          <a:p>
            <a:fld id="{63DE801B-5B2E-4048-9A2C-9F695C5CB8F4}" type="slidenum">
              <a:rPr lang="en-GB" smtClean="0"/>
              <a:t>24</a:t>
            </a:fld>
            <a:endParaRPr lang="en-GB"/>
          </a:p>
        </p:txBody>
      </p:sp>
    </p:spTree>
    <p:extLst>
      <p:ext uri="{BB962C8B-B14F-4D97-AF65-F5344CB8AC3E}">
        <p14:creationId xmlns:p14="http://schemas.microsoft.com/office/powerpoint/2010/main" val="41484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from patients who have used the circles of control and have focused on things that can do something about, or have shown flexibility in their thinking to enable them to try different ways of doing things. </a:t>
            </a:r>
          </a:p>
        </p:txBody>
      </p:sp>
      <p:sp>
        <p:nvSpPr>
          <p:cNvPr id="4" name="Slide Number Placeholder 3"/>
          <p:cNvSpPr>
            <a:spLocks noGrp="1"/>
          </p:cNvSpPr>
          <p:nvPr>
            <p:ph type="sldNum" sz="quarter" idx="5"/>
          </p:nvPr>
        </p:nvSpPr>
        <p:spPr/>
        <p:txBody>
          <a:bodyPr/>
          <a:lstStyle/>
          <a:p>
            <a:fld id="{63DE801B-5B2E-4048-9A2C-9F695C5CB8F4}" type="slidenum">
              <a:rPr lang="en-GB" smtClean="0"/>
              <a:t>25</a:t>
            </a:fld>
            <a:endParaRPr lang="en-GB"/>
          </a:p>
        </p:txBody>
      </p:sp>
    </p:spTree>
    <p:extLst>
      <p:ext uri="{BB962C8B-B14F-4D97-AF65-F5344CB8AC3E}">
        <p14:creationId xmlns:p14="http://schemas.microsoft.com/office/powerpoint/2010/main" val="399156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let go of the worry, you could try one of the mindfulness exercises – visualising your worry as a cloud passing by or a leaf making its way down stream. You can also visualise the circles of control and try to action something that you can control as a way of brining back to the present.</a:t>
            </a:r>
          </a:p>
        </p:txBody>
      </p:sp>
      <p:sp>
        <p:nvSpPr>
          <p:cNvPr id="4" name="Slide Number Placeholder 3"/>
          <p:cNvSpPr>
            <a:spLocks noGrp="1"/>
          </p:cNvSpPr>
          <p:nvPr>
            <p:ph type="sldNum" sz="quarter" idx="5"/>
          </p:nvPr>
        </p:nvSpPr>
        <p:spPr/>
        <p:txBody>
          <a:bodyPr/>
          <a:lstStyle/>
          <a:p>
            <a:fld id="{63DE801B-5B2E-4048-9A2C-9F695C5CB8F4}" type="slidenum">
              <a:rPr lang="en-GB" smtClean="0"/>
              <a:t>26</a:t>
            </a:fld>
            <a:endParaRPr lang="en-GB"/>
          </a:p>
        </p:txBody>
      </p:sp>
    </p:spTree>
    <p:extLst>
      <p:ext uri="{BB962C8B-B14F-4D97-AF65-F5344CB8AC3E}">
        <p14:creationId xmlns:p14="http://schemas.microsoft.com/office/powerpoint/2010/main" val="56099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worry tree.  </a:t>
            </a:r>
          </a:p>
        </p:txBody>
      </p:sp>
      <p:sp>
        <p:nvSpPr>
          <p:cNvPr id="4" name="Slide Number Placeholder 3"/>
          <p:cNvSpPr>
            <a:spLocks noGrp="1"/>
          </p:cNvSpPr>
          <p:nvPr>
            <p:ph type="sldNum" sz="quarter" idx="5"/>
          </p:nvPr>
        </p:nvSpPr>
        <p:spPr/>
        <p:txBody>
          <a:bodyPr/>
          <a:lstStyle/>
          <a:p>
            <a:fld id="{63DE801B-5B2E-4048-9A2C-9F695C5CB8F4}" type="slidenum">
              <a:rPr lang="en-GB" smtClean="0"/>
              <a:t>27</a:t>
            </a:fld>
            <a:endParaRPr lang="en-GB"/>
          </a:p>
        </p:txBody>
      </p:sp>
    </p:spTree>
    <p:extLst>
      <p:ext uri="{BB962C8B-B14F-4D97-AF65-F5344CB8AC3E}">
        <p14:creationId xmlns:p14="http://schemas.microsoft.com/office/powerpoint/2010/main" val="3067216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Designated worry time, e.g. after breakfast.  Go through list of worries. If worries come up at other times, write them down and save them for worry time. </a:t>
            </a:r>
          </a:p>
        </p:txBody>
      </p:sp>
      <p:sp>
        <p:nvSpPr>
          <p:cNvPr id="4" name="Slide Number Placeholder 3"/>
          <p:cNvSpPr>
            <a:spLocks noGrp="1"/>
          </p:cNvSpPr>
          <p:nvPr>
            <p:ph type="sldNum" sz="quarter" idx="5"/>
          </p:nvPr>
        </p:nvSpPr>
        <p:spPr/>
        <p:txBody>
          <a:bodyPr/>
          <a:lstStyle/>
          <a:p>
            <a:fld id="{63DE801B-5B2E-4048-9A2C-9F695C5CB8F4}" type="slidenum">
              <a:rPr lang="en-GB" smtClean="0"/>
              <a:t>28</a:t>
            </a:fld>
            <a:endParaRPr lang="en-GB"/>
          </a:p>
        </p:txBody>
      </p:sp>
    </p:spTree>
    <p:extLst>
      <p:ext uri="{BB962C8B-B14F-4D97-AF65-F5344CB8AC3E}">
        <p14:creationId xmlns:p14="http://schemas.microsoft.com/office/powerpoint/2010/main" val="27845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DE801B-5B2E-4048-9A2C-9F695C5CB8F4}" type="slidenum">
              <a:rPr lang="en-GB" smtClean="0"/>
              <a:t>29</a:t>
            </a:fld>
            <a:endParaRPr lang="en-GB"/>
          </a:p>
        </p:txBody>
      </p:sp>
    </p:spTree>
    <p:extLst>
      <p:ext uri="{BB962C8B-B14F-4D97-AF65-F5344CB8AC3E}">
        <p14:creationId xmlns:p14="http://schemas.microsoft.com/office/powerpoint/2010/main" val="216733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Gilroy-Regular"/>
              </a:rPr>
              <a:t>This view of grief/loss does not tell someone that their grief/loss will go away in time. You may never be ‘over it’. It acknowledges that there will be some days where you feel grief/loss as strongly as you did when you were going through cancer. But there will also be days when you are able to move on with other parts of your life.  The ‘growing around grief’ model shows how we can still grieve the loss of our life before cancer while carrying on with our lives. It shows that we can grow a new life which includes the loss.</a:t>
            </a:r>
            <a:endParaRPr lang="en-GB" dirty="0"/>
          </a:p>
        </p:txBody>
      </p:sp>
      <p:sp>
        <p:nvSpPr>
          <p:cNvPr id="4" name="Slide Number Placeholder 3"/>
          <p:cNvSpPr>
            <a:spLocks noGrp="1"/>
          </p:cNvSpPr>
          <p:nvPr>
            <p:ph type="sldNum" sz="quarter" idx="5"/>
          </p:nvPr>
        </p:nvSpPr>
        <p:spPr/>
        <p:txBody>
          <a:bodyPr/>
          <a:lstStyle/>
          <a:p>
            <a:fld id="{63DE801B-5B2E-4048-9A2C-9F695C5CB8F4}" type="slidenum">
              <a:rPr lang="en-GB" smtClean="0"/>
              <a:t>30</a:t>
            </a:fld>
            <a:endParaRPr lang="en-GB"/>
          </a:p>
        </p:txBody>
      </p:sp>
    </p:spTree>
    <p:extLst>
      <p:ext uri="{BB962C8B-B14F-4D97-AF65-F5344CB8AC3E}">
        <p14:creationId xmlns:p14="http://schemas.microsoft.com/office/powerpoint/2010/main" val="4841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that can help us to live alongside cancer, is through being clear about our values – what matters most to us. This could be personality traits, or ways of being, e.g. compassionate, honest, hard working, caring for others, integrity, creativity, excitement, adventure, </a:t>
            </a:r>
            <a:r>
              <a:rPr lang="en-US" dirty="0" err="1"/>
              <a:t>humour</a:t>
            </a:r>
            <a:r>
              <a:rPr lang="en-US" dirty="0"/>
              <a:t>, fitness.  They are different to goals as they do not have an end point – they are not something that we just accomplish. Values help us to make choices based on what matters to us – we think of values as being like a compass that can guide us to think about what now and what next, one step at a time.  It is also completely ok to do nothing right now…you may well just need time to rest and recover, so try to let go of feelings that you must know what to do now right away.</a:t>
            </a:r>
          </a:p>
        </p:txBody>
      </p:sp>
      <p:sp>
        <p:nvSpPr>
          <p:cNvPr id="4" name="Slide Number Placeholder 3"/>
          <p:cNvSpPr>
            <a:spLocks noGrp="1"/>
          </p:cNvSpPr>
          <p:nvPr>
            <p:ph type="sldNum" sz="quarter" idx="5"/>
          </p:nvPr>
        </p:nvSpPr>
        <p:spPr/>
        <p:txBody>
          <a:bodyPr/>
          <a:lstStyle/>
          <a:p>
            <a:fld id="{63DE801B-5B2E-4048-9A2C-9F695C5CB8F4}" type="slidenum">
              <a:rPr lang="en-GB" smtClean="0"/>
              <a:t>31</a:t>
            </a:fld>
            <a:endParaRPr lang="en-GB"/>
          </a:p>
        </p:txBody>
      </p:sp>
    </p:spTree>
    <p:extLst>
      <p:ext uri="{BB962C8B-B14F-4D97-AF65-F5344CB8AC3E}">
        <p14:creationId xmlns:p14="http://schemas.microsoft.com/office/powerpoint/2010/main" val="1469518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other book recs?</a:t>
            </a:r>
          </a:p>
        </p:txBody>
      </p:sp>
      <p:sp>
        <p:nvSpPr>
          <p:cNvPr id="4" name="Slide Number Placeholder 3"/>
          <p:cNvSpPr>
            <a:spLocks noGrp="1"/>
          </p:cNvSpPr>
          <p:nvPr>
            <p:ph type="sldNum" sz="quarter" idx="5"/>
          </p:nvPr>
        </p:nvSpPr>
        <p:spPr/>
        <p:txBody>
          <a:bodyPr/>
          <a:lstStyle/>
          <a:p>
            <a:fld id="{63DE801B-5B2E-4048-9A2C-9F695C5CB8F4}" type="slidenum">
              <a:rPr lang="en-GB" smtClean="0"/>
              <a:t>33</a:t>
            </a:fld>
            <a:endParaRPr lang="en-GB"/>
          </a:p>
        </p:txBody>
      </p:sp>
    </p:spTree>
    <p:extLst>
      <p:ext uri="{BB962C8B-B14F-4D97-AF65-F5344CB8AC3E}">
        <p14:creationId xmlns:p14="http://schemas.microsoft.com/office/powerpoint/2010/main" val="4190251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E801B-5B2E-4048-9A2C-9F695C5CB8F4}" type="slidenum">
              <a:rPr lang="en-GB" smtClean="0"/>
              <a:t>34</a:t>
            </a:fld>
            <a:endParaRPr lang="en-GB"/>
          </a:p>
        </p:txBody>
      </p:sp>
    </p:spTree>
    <p:extLst>
      <p:ext uri="{BB962C8B-B14F-4D97-AF65-F5344CB8AC3E}">
        <p14:creationId xmlns:p14="http://schemas.microsoft.com/office/powerpoint/2010/main" val="366446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Normalise</a:t>
            </a:r>
            <a:r>
              <a:rPr lang="en-US" dirty="0"/>
              <a:t> these emotions – very typical to experience these kinds of emotions when you have been given bad news. No need to </a:t>
            </a:r>
            <a:r>
              <a:rPr lang="en-US" dirty="0" err="1"/>
              <a:t>pathologise</a:t>
            </a:r>
            <a:r>
              <a:rPr lang="en-US" dirty="0"/>
              <a:t> – not everyone needs to see a psychologist. But if emotions persist for a while and get in the way of life, it’s helpful to talk to someone (your CNS) about whether some formal psychological support might be helpful </a:t>
            </a:r>
          </a:p>
        </p:txBody>
      </p:sp>
      <p:sp>
        <p:nvSpPr>
          <p:cNvPr id="4" name="Slide Number Placeholder 3"/>
          <p:cNvSpPr>
            <a:spLocks noGrp="1"/>
          </p:cNvSpPr>
          <p:nvPr>
            <p:ph type="sldNum" sz="quarter" idx="5"/>
          </p:nvPr>
        </p:nvSpPr>
        <p:spPr/>
        <p:txBody>
          <a:bodyPr/>
          <a:lstStyle/>
          <a:p>
            <a:fld id="{63DE801B-5B2E-4048-9A2C-9F695C5CB8F4}" type="slidenum">
              <a:rPr lang="en-GB" smtClean="0"/>
              <a:t>5</a:t>
            </a:fld>
            <a:endParaRPr lang="en-GB"/>
          </a:p>
        </p:txBody>
      </p:sp>
    </p:spTree>
    <p:extLst>
      <p:ext uri="{BB962C8B-B14F-4D97-AF65-F5344CB8AC3E}">
        <p14:creationId xmlns:p14="http://schemas.microsoft.com/office/powerpoint/2010/main" val="124892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sometimes expect the cancer pathway/journey to be linear, but the reality is it often isn’t.  Everyone’s experience will be different though.  </a:t>
            </a:r>
          </a:p>
        </p:txBody>
      </p:sp>
      <p:sp>
        <p:nvSpPr>
          <p:cNvPr id="4" name="Slide Number Placeholder 3"/>
          <p:cNvSpPr>
            <a:spLocks noGrp="1"/>
          </p:cNvSpPr>
          <p:nvPr>
            <p:ph type="sldNum" sz="quarter" idx="5"/>
          </p:nvPr>
        </p:nvSpPr>
        <p:spPr/>
        <p:txBody>
          <a:bodyPr/>
          <a:lstStyle/>
          <a:p>
            <a:fld id="{63DE801B-5B2E-4048-9A2C-9F695C5CB8F4}" type="slidenum">
              <a:rPr lang="en-GB" smtClean="0"/>
              <a:t>6</a:t>
            </a:fld>
            <a:endParaRPr lang="en-GB"/>
          </a:p>
        </p:txBody>
      </p:sp>
    </p:spTree>
    <p:extLst>
      <p:ext uri="{BB962C8B-B14F-4D97-AF65-F5344CB8AC3E}">
        <p14:creationId xmlns:p14="http://schemas.microsoft.com/office/powerpoint/2010/main" val="2846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quotes from patients about their own emotional reactions and responses.</a:t>
            </a:r>
          </a:p>
        </p:txBody>
      </p:sp>
      <p:sp>
        <p:nvSpPr>
          <p:cNvPr id="4" name="Slide Number Placeholder 3"/>
          <p:cNvSpPr>
            <a:spLocks noGrp="1"/>
          </p:cNvSpPr>
          <p:nvPr>
            <p:ph type="sldNum" sz="quarter" idx="5"/>
          </p:nvPr>
        </p:nvSpPr>
        <p:spPr/>
        <p:txBody>
          <a:bodyPr/>
          <a:lstStyle/>
          <a:p>
            <a:fld id="{63DE801B-5B2E-4048-9A2C-9F695C5CB8F4}" type="slidenum">
              <a:rPr lang="en-GB" smtClean="0"/>
              <a:t>7</a:t>
            </a:fld>
            <a:endParaRPr lang="en-GB"/>
          </a:p>
        </p:txBody>
      </p:sp>
    </p:spTree>
    <p:extLst>
      <p:ext uri="{BB962C8B-B14F-4D97-AF65-F5344CB8AC3E}">
        <p14:creationId xmlns:p14="http://schemas.microsoft.com/office/powerpoint/2010/main" val="141445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patient quotes</a:t>
            </a:r>
          </a:p>
        </p:txBody>
      </p:sp>
      <p:sp>
        <p:nvSpPr>
          <p:cNvPr id="4" name="Slide Number Placeholder 3"/>
          <p:cNvSpPr>
            <a:spLocks noGrp="1"/>
          </p:cNvSpPr>
          <p:nvPr>
            <p:ph type="sldNum" sz="quarter" idx="5"/>
          </p:nvPr>
        </p:nvSpPr>
        <p:spPr/>
        <p:txBody>
          <a:bodyPr/>
          <a:lstStyle/>
          <a:p>
            <a:fld id="{63DE801B-5B2E-4048-9A2C-9F695C5CB8F4}" type="slidenum">
              <a:rPr lang="en-GB" smtClean="0"/>
              <a:t>8</a:t>
            </a:fld>
            <a:endParaRPr lang="en-GB"/>
          </a:p>
        </p:txBody>
      </p:sp>
    </p:spTree>
    <p:extLst>
      <p:ext uri="{BB962C8B-B14F-4D97-AF65-F5344CB8AC3E}">
        <p14:creationId xmlns:p14="http://schemas.microsoft.com/office/powerpoint/2010/main" val="3794086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GB" b="0" i="0" dirty="0">
                <a:solidFill>
                  <a:srgbClr val="333333"/>
                </a:solidFill>
                <a:effectLst/>
                <a:latin typeface="Helvetica Neue"/>
              </a:rPr>
              <a:t>The Stress Bottle is a useful way to help you think about all the stressful things that have happened as well as any changes and loss in your life. It can be useful to think about past stresses and put them at the bottom of the bottle, as well as the stress you have faced in the build-up and after the diagnosis of cancer.  Really important to think about coping strategies (taps in the jar that allow some of the water/stress to flow away), otherwise stress will build and build and you may feel you are no longer able to cope.  Sometimes we need to develop new ways of coping as things we used previously no longer work.  Sometimes people feel that they may need medication to help with significant feelings of depression or anxiety – good idea to speak to GP.  Medication can sometimes help us to then be able to use other coping strategies that have a longer lasting effect, such as speaking to friends/exercising etc. </a:t>
            </a:r>
          </a:p>
          <a:p>
            <a:pPr algn="l"/>
            <a:endParaRPr lang="en-GB" b="0" i="0" dirty="0">
              <a:solidFill>
                <a:srgbClr val="333333"/>
              </a:solidFill>
              <a:effectLst/>
              <a:latin typeface="Helvetica Neue"/>
            </a:endParaRPr>
          </a:p>
          <a:p>
            <a:pPr algn="l"/>
            <a:r>
              <a:rPr lang="en-GB" b="0" i="0" dirty="0">
                <a:solidFill>
                  <a:srgbClr val="333333"/>
                </a:solidFill>
                <a:effectLst/>
                <a:latin typeface="Helvetica Neue"/>
              </a:rPr>
              <a:t>Sometimes, when you sit down and draw out your own stress bottle, you can begin to see that it is not at all surprising you feel stressed! It is also useful to think about what the people you are close to might have in their bottles.</a:t>
            </a:r>
          </a:p>
          <a:p>
            <a:pPr algn="l"/>
            <a:r>
              <a:rPr lang="en-GB" b="0" i="0" dirty="0">
                <a:solidFill>
                  <a:srgbClr val="333333"/>
                </a:solidFill>
                <a:effectLst/>
                <a:latin typeface="Helvetica Neue"/>
              </a:rPr>
              <a:t>Once the bottle is full, the smallest drop of “every day stress” that tries to squeeze in (e.g., dropping a plate in the kitchen) can lead to a “bottle eruption”. It is at this point that you might well be irritable and snappy, become easily tearful, or feel panicky or low. It is important to remember that the eruption is simply a sign that your bottle is understandably full.</a:t>
            </a:r>
          </a:p>
          <a:p>
            <a:pPr algn="l"/>
            <a:endParaRPr lang="en-GB"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Helvetica Neue"/>
              </a:rPr>
              <a:t>It is unlikely that you will be able to “empty” your bottle completely but you can develop coping strategies that act as a tap to give you space at the top of your bottle so that the “everyday stress” doesn’t tip you into an eruption!</a:t>
            </a:r>
          </a:p>
          <a:p>
            <a:pPr algn="l"/>
            <a:endParaRPr lang="en-GB" b="0" i="0" dirty="0">
              <a:solidFill>
                <a:srgbClr val="333333"/>
              </a:solidFill>
              <a:effectLst/>
              <a:latin typeface="Helvetica Neue"/>
            </a:endParaRPr>
          </a:p>
          <a:p>
            <a:endParaRPr lang="en-US" dirty="0"/>
          </a:p>
          <a:p>
            <a:endParaRPr lang="en-US" dirty="0"/>
          </a:p>
        </p:txBody>
      </p:sp>
      <p:sp>
        <p:nvSpPr>
          <p:cNvPr id="4" name="Slide Number Placeholder 3"/>
          <p:cNvSpPr>
            <a:spLocks noGrp="1"/>
          </p:cNvSpPr>
          <p:nvPr>
            <p:ph type="sldNum" sz="quarter" idx="5"/>
          </p:nvPr>
        </p:nvSpPr>
        <p:spPr/>
        <p:txBody>
          <a:bodyPr/>
          <a:lstStyle/>
          <a:p>
            <a:fld id="{63DE801B-5B2E-4048-9A2C-9F695C5CB8F4}" type="slidenum">
              <a:rPr lang="en-GB" smtClean="0"/>
              <a:t>10</a:t>
            </a:fld>
            <a:endParaRPr lang="en-GB"/>
          </a:p>
        </p:txBody>
      </p:sp>
    </p:spTree>
    <p:extLst>
      <p:ext uri="{BB962C8B-B14F-4D97-AF65-F5344CB8AC3E}">
        <p14:creationId xmlns:p14="http://schemas.microsoft.com/office/powerpoint/2010/main" val="146675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any of these resonate? Any different ones? What are the pros and cons? Do you feel you may need to develop some different ones?</a:t>
            </a:r>
          </a:p>
        </p:txBody>
      </p:sp>
      <p:sp>
        <p:nvSpPr>
          <p:cNvPr id="4" name="Slide Number Placeholder 3"/>
          <p:cNvSpPr>
            <a:spLocks noGrp="1"/>
          </p:cNvSpPr>
          <p:nvPr>
            <p:ph type="sldNum" sz="quarter" idx="5"/>
          </p:nvPr>
        </p:nvSpPr>
        <p:spPr/>
        <p:txBody>
          <a:bodyPr/>
          <a:lstStyle/>
          <a:p>
            <a:fld id="{63DE801B-5B2E-4048-9A2C-9F695C5CB8F4}" type="slidenum">
              <a:rPr lang="en-GB" smtClean="0"/>
              <a:t>11</a:t>
            </a:fld>
            <a:endParaRPr lang="en-GB"/>
          </a:p>
        </p:txBody>
      </p:sp>
    </p:spTree>
    <p:extLst>
      <p:ext uri="{BB962C8B-B14F-4D97-AF65-F5344CB8AC3E}">
        <p14:creationId xmlns:p14="http://schemas.microsoft.com/office/powerpoint/2010/main" val="118282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DE801B-5B2E-4048-9A2C-9F695C5CB8F4}" type="slidenum">
              <a:rPr lang="en-GB" smtClean="0"/>
              <a:t>12</a:t>
            </a:fld>
            <a:endParaRPr lang="en-GB"/>
          </a:p>
        </p:txBody>
      </p:sp>
    </p:spTree>
    <p:extLst>
      <p:ext uri="{BB962C8B-B14F-4D97-AF65-F5344CB8AC3E}">
        <p14:creationId xmlns:p14="http://schemas.microsoft.com/office/powerpoint/2010/main" val="142546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D1F8-A745-46C0-B936-F0B28CD585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E2223B-5EBD-4FD7-9EDF-5A0C2F3E3A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B70FE4-094E-4BC1-BC83-BCF9E8B0B995}"/>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AFB29DB5-7A9D-44E3-AC9B-63B351364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6F4ADC-99E9-4037-88BD-40BE3121E041}"/>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6013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DE0A-EC9D-4480-94FA-19D7848033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FE45A2-1292-48DC-BEA5-C4A6117BD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76772A-4151-4164-8473-72D046677BDC}"/>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0A445C14-B365-4BA9-A84D-DDD2CD25D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2E7AF-16AC-4D4C-9229-76F6B2BFB041}"/>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234623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D00B2-8C64-4E97-84F8-994EDE1A3D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AF3BE9-8150-4EA0-9BF5-4E00E4112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A91CBF-0914-4118-84D9-24FCD4FAB302}"/>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59EF22C9-FD79-47E1-80AC-9E86712B49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77338-4F0D-4E87-8E43-5FE5676B6CF6}"/>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333857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7AFE-B997-4C1A-B147-20F21EA444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8A2500-3AC9-45D0-8D1E-DCFF62DAB8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B7B871-28E9-48B5-8BA3-1E49B1D67730}"/>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93736D45-6850-4737-9C34-0110745EA7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A7CA3C-6984-4D17-A8EF-0C1273AB2ABF}"/>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14233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1C12-7D10-4864-A9FA-5A8E91D8DD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E2EE52-1F30-4B46-A806-1A74753192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2B418-3127-4C05-A626-08D15CA15FF9}"/>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53A435F4-A680-4501-A393-C8BAF98BA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AA4BB-483D-4F3E-9254-2CBF7A33E8E0}"/>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39844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30688-A407-486A-944F-DC5FD600D5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6C98D-2A55-49F7-A4FC-70FF53F6E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870289-C660-46D1-9127-529B04582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93FC76-79DD-4E15-9AB1-6349FE9E0FA9}"/>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6" name="Footer Placeholder 5">
            <a:extLst>
              <a:ext uri="{FF2B5EF4-FFF2-40B4-BE49-F238E27FC236}">
                <a16:creationId xmlns:a16="http://schemas.microsoft.com/office/drawing/2014/main" id="{3E04F53D-149C-49CF-B48F-557212A20B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399BAB-E1EF-4757-9D2C-A8287576E779}"/>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174562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53A0-EEE3-499B-B201-9AF77856A54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C61122-F547-4A3C-9518-24B4CC611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BABBE8-D56A-4B60-A440-4B76C7DCC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D81009-FEC1-485E-89E7-551FAF168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6A1A7B-C398-42BE-8FD0-E0577D663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9AE9AC-3FDD-4FDB-ABD4-51A97F3867C3}"/>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8" name="Footer Placeholder 7">
            <a:extLst>
              <a:ext uri="{FF2B5EF4-FFF2-40B4-BE49-F238E27FC236}">
                <a16:creationId xmlns:a16="http://schemas.microsoft.com/office/drawing/2014/main" id="{F767ACA7-1396-4428-8316-1874B2EAC9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89A7E9-FF62-41E5-B9CF-ADA0A3FBDB74}"/>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40718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EC7C-C56E-484D-A237-97D0438C44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4FAA7D-FAD2-4AE2-B6DB-1588206C83E2}"/>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4" name="Footer Placeholder 3">
            <a:extLst>
              <a:ext uri="{FF2B5EF4-FFF2-40B4-BE49-F238E27FC236}">
                <a16:creationId xmlns:a16="http://schemas.microsoft.com/office/drawing/2014/main" id="{E6EBF245-E073-4B8D-942A-3739103F19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06C924-29BB-463F-8B4F-6468BFEBEBF9}"/>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57245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E26CE-1980-44A0-98F6-697572F2EE22}"/>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3" name="Footer Placeholder 2">
            <a:extLst>
              <a:ext uri="{FF2B5EF4-FFF2-40B4-BE49-F238E27FC236}">
                <a16:creationId xmlns:a16="http://schemas.microsoft.com/office/drawing/2014/main" id="{CB030776-668B-484C-A143-471017E7C2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ADCDF7-62DF-4CE9-8863-2C992D4A849D}"/>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16999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0F0F-0B00-410C-A364-70B48D46B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D175BE-DB47-40F1-96A4-36A1012E5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1C17DD-248A-4D90-90D9-4761A194F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F6D35-FEFE-4EE1-90E4-7D80B5CBA8A6}"/>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6" name="Footer Placeholder 5">
            <a:extLst>
              <a:ext uri="{FF2B5EF4-FFF2-40B4-BE49-F238E27FC236}">
                <a16:creationId xmlns:a16="http://schemas.microsoft.com/office/drawing/2014/main" id="{B2FC8ADE-1A4F-4B7D-A455-BF2759447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6DA3D-79A8-4F0B-B714-47722552D29A}"/>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262571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9C95-0862-404D-A74F-139728925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BB90DA-2C84-4E50-A66F-F299D15DD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EF4C45-B2B2-42B3-A5B3-8BD19B078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773C5-656F-427A-B0E7-812613A165BE}"/>
              </a:ext>
            </a:extLst>
          </p:cNvPr>
          <p:cNvSpPr>
            <a:spLocks noGrp="1"/>
          </p:cNvSpPr>
          <p:nvPr>
            <p:ph type="dt" sz="half" idx="10"/>
          </p:nvPr>
        </p:nvSpPr>
        <p:spPr/>
        <p:txBody>
          <a:bodyPr/>
          <a:lstStyle/>
          <a:p>
            <a:fld id="{7E775B6F-6676-438C-8C83-7C89F6C1D681}" type="datetimeFigureOut">
              <a:rPr lang="en-GB" smtClean="0"/>
              <a:t>03/09/2024</a:t>
            </a:fld>
            <a:endParaRPr lang="en-GB"/>
          </a:p>
        </p:txBody>
      </p:sp>
      <p:sp>
        <p:nvSpPr>
          <p:cNvPr id="6" name="Footer Placeholder 5">
            <a:extLst>
              <a:ext uri="{FF2B5EF4-FFF2-40B4-BE49-F238E27FC236}">
                <a16:creationId xmlns:a16="http://schemas.microsoft.com/office/drawing/2014/main" id="{F940BC19-092D-46FA-9E5F-BDC28CC4E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5D85DE-9663-4C51-9E92-1EDB07538BD2}"/>
              </a:ext>
            </a:extLst>
          </p:cNvPr>
          <p:cNvSpPr>
            <a:spLocks noGrp="1"/>
          </p:cNvSpPr>
          <p:nvPr>
            <p:ph type="sldNum" sz="quarter" idx="12"/>
          </p:nvPr>
        </p:nvSpPr>
        <p:spPr/>
        <p:txBody>
          <a:bodyPr/>
          <a:lstStyle/>
          <a:p>
            <a:fld id="{5B689884-05B5-4169-A799-7461360BB012}" type="slidenum">
              <a:rPr lang="en-GB" smtClean="0"/>
              <a:t>‹#›</a:t>
            </a:fld>
            <a:endParaRPr lang="en-GB"/>
          </a:p>
        </p:txBody>
      </p:sp>
    </p:spTree>
    <p:extLst>
      <p:ext uri="{BB962C8B-B14F-4D97-AF65-F5344CB8AC3E}">
        <p14:creationId xmlns:p14="http://schemas.microsoft.com/office/powerpoint/2010/main" val="426445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44F2A-076B-418C-8E51-79F3B8B7F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56BE1-0809-4A93-9725-1D2450E8D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EB2CE7-4FD7-4BC2-931A-94E7371BF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75B6F-6676-438C-8C83-7C89F6C1D681}" type="datetimeFigureOut">
              <a:rPr lang="en-GB" smtClean="0"/>
              <a:t>03/09/2024</a:t>
            </a:fld>
            <a:endParaRPr lang="en-GB"/>
          </a:p>
        </p:txBody>
      </p:sp>
      <p:sp>
        <p:nvSpPr>
          <p:cNvPr id="5" name="Footer Placeholder 4">
            <a:extLst>
              <a:ext uri="{FF2B5EF4-FFF2-40B4-BE49-F238E27FC236}">
                <a16:creationId xmlns:a16="http://schemas.microsoft.com/office/drawing/2014/main" id="{3E61D682-CEE6-41A6-991C-0C6BD51E2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B001C8-8CB2-497C-ACC4-FCC69CF15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89884-05B5-4169-A799-7461360BB012}" type="slidenum">
              <a:rPr lang="en-GB" smtClean="0"/>
              <a:t>‹#›</a:t>
            </a:fld>
            <a:endParaRPr lang="en-GB"/>
          </a:p>
        </p:txBody>
      </p:sp>
    </p:spTree>
    <p:extLst>
      <p:ext uri="{BB962C8B-B14F-4D97-AF65-F5344CB8AC3E}">
        <p14:creationId xmlns:p14="http://schemas.microsoft.com/office/powerpoint/2010/main" val="398559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3.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jpe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leedsth.nhs.uk/assets/7c353df422/Dropping-Anchor-Russ-Harris-Infographic-.pdf"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hyperlink" Target="http://www.charlies.org.uk/" TargetMode="External"/><Relationship Id="rId2" Type="http://schemas.openxmlformats.org/officeDocument/2006/relationships/hyperlink" Target="http://www.maggiescentres.org/" TargetMode="External"/><Relationship Id="rId1" Type="http://schemas.openxmlformats.org/officeDocument/2006/relationships/slideLayout" Target="../slideLayouts/slideLayout2.xml"/><Relationship Id="rId6" Type="http://schemas.openxmlformats.org/officeDocument/2006/relationships/hyperlink" Target="http://www.macmillan.org.uk/" TargetMode="External"/><Relationship Id="rId5" Type="http://schemas.openxmlformats.org/officeDocument/2006/relationships/hyperlink" Target="http://www.great-oaks.org.uk/" TargetMode="External"/><Relationship Id="rId4" Type="http://schemas.openxmlformats.org/officeDocument/2006/relationships/hyperlink" Target="http://www.longfields.org.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hyperlink" Target="http://www.actmindfully.com.au/free-stuff/free-audi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sfh-tr.nhs.uk/our-services/clinical-psychology-cancer-service/" TargetMode="External"/><Relationship Id="rId4" Type="http://schemas.openxmlformats.org/officeDocument/2006/relationships/hyperlink" Target="https://www.bing.com/videos/search?&amp;q=square+breathing&amp;view=detail&amp;mid=A6976C2403A970A4F4A3A6976C2403A970A4F4A3&amp;FORM=VRDGAR&amp;ru=%2Fvideos%2Fsearch%3Fq%3Dsquare%2Bbreathing%26FORM%3DHDRSC4&amp;ajaxhist=0&amp;form=VDRVRV"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br01.safelinks.protection.outlook.com/?url=https%3A%2F%2Fwww.youtube.com%2Fwatch%3Fv%3DFjaNjTvZv08%26feature%3Dyoutu.be&amp;data=05%7C01%7Crachael.mccarthy3%40nhs.net%7C48d467bc870f48604f2408db6bedf8a8%7C37c354b285b047f5b22207b48d774ee3%7C0%7C0%7C638222442035919950%7CUnknown%7CTWFpbGZsb3d8eyJWIjoiMC4wLjAwMDAiLCJQIjoiV2luMzIiLCJBTiI6Ik1haWwiLCJXVCI6Mn0%3D%7C3000%7C%7C%7C&amp;sdata=uLLAcydD1ZHe0x88Vn3hcelxK%2BaFXQ43x3De6WSMRs0%3D&amp;reserved=0" TargetMode="External"/><Relationship Id="rId2" Type="http://schemas.openxmlformats.org/officeDocument/2006/relationships/hyperlink" Target="https://gbr01.safelinks.protection.outlook.com/?url=https%3A%2F%2Fwww.youtube.com%2Fwatch%3Fv%3DT7albItnizw%26feature%3Dyoutu.be&amp;data=05%7C01%7Crachael.mccarthy3%40nhs.net%7C48d467bc870f48604f2408db6bedf8a8%7C37c354b285b047f5b22207b48d774ee3%7C0%7C0%7C638222442035919950%7CUnknown%7CTWFpbGZsb3d8eyJWIjoiMC4wLjAwMDAiLCJQIjoiV2luMzIiLCJBTiI6Ik1haWwiLCJXVCI6Mn0%3D%7C3000%7C%7C%7C&amp;sdata=2DU%2B8dHUYlVKGwjDTHBzW34auuoH9KmYP8tN2QR%2BL7Q%3D&amp;reserved=0" TargetMode="Externa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www.youtube.com%2Fwatch%3Fv%3DnK43C39Yc7M%26feature%3Dyoutu.be&amp;data=05%7C01%7Crachael.mccarthy3%40nhs.net%7C48d467bc870f48604f2408db6bedf8a8%7C37c354b285b047f5b22207b48d774ee3%7C0%7C0%7C638222442035919950%7CUnknown%7CTWFpbGZsb3d8eyJWIjoiMC4wLjAwMDAiLCJQIjoiV2luMzIiLCJBTiI6Ik1haWwiLCJXVCI6Mn0%3D%7C3000%7C%7C%7C&amp;sdata=xSkKRd90rShinzrRPRM5cF4osEpWlWDBWL57sddRgPI%3D&amp;reserved=0" TargetMode="External"/><Relationship Id="rId5" Type="http://schemas.openxmlformats.org/officeDocument/2006/relationships/hyperlink" Target="https://gbr01.safelinks.protection.outlook.com/?url=https%3A%2F%2Fwww.youtube.com%2Fwatch%3Fv%3DI7dOVKy2ajQ%26feature%3Dyoutu.be&amp;data=05%7C01%7Crachael.mccarthy3%40nhs.net%7C48d467bc870f48604f2408db6bedf8a8%7C37c354b285b047f5b22207b48d774ee3%7C0%7C0%7C638222442035919950%7CUnknown%7CTWFpbGZsb3d8eyJWIjoiMC4wLjAwMDAiLCJQIjoiV2luMzIiLCJBTiI6Ik1haWwiLCJXVCI6Mn0%3D%7C3000%7C%7C%7C&amp;sdata=VJY6DGTjlzkzI%2BjNrNyIQ61LchkVS%2Bnh%2BWiTTJeQzxk%3D&amp;reserved=0" TargetMode="External"/><Relationship Id="rId4" Type="http://schemas.openxmlformats.org/officeDocument/2006/relationships/hyperlink" Target="https://gbr01.safelinks.protection.outlook.com/?url=https%3A%2F%2Fwww.youtube.com%2Fwatch%3Fv%3DML_NL8EdhCc%26feature%3Dyoutu.be&amp;data=05%7C01%7Crachael.mccarthy3%40nhs.net%7C48d467bc870f48604f2408db6bedf8a8%7C37c354b285b047f5b22207b48d774ee3%7C0%7C0%7C638222442035919950%7CUnknown%7CTWFpbGZsb3d8eyJWIjoiMC4wLjAwMDAiLCJQIjoiV2luMzIiLCJBTiI6Ik1haWwiLCJXVCI6Mn0%3D%7C3000%7C%7C%7C&amp;sdata=izVJH6VZiWvzaXqeTpVLpezedJylMD6Mb%2FmZa%2BZ4G2Q%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1291-0E08-4391-9A7E-4D9AE7A5EA02}"/>
              </a:ext>
            </a:extLst>
          </p:cNvPr>
          <p:cNvSpPr>
            <a:spLocks noGrp="1"/>
          </p:cNvSpPr>
          <p:nvPr>
            <p:ph type="ctrTitle"/>
          </p:nvPr>
        </p:nvSpPr>
        <p:spPr/>
        <p:txBody>
          <a:bodyPr>
            <a:normAutofit/>
          </a:bodyPr>
          <a:lstStyle/>
          <a:p>
            <a:r>
              <a:rPr lang="en-GB" dirty="0">
                <a:solidFill>
                  <a:srgbClr val="7030A0"/>
                </a:solidFill>
              </a:rPr>
              <a:t>Coping with the emotional impact of cancer</a:t>
            </a:r>
            <a:br>
              <a:rPr lang="en-GB" dirty="0">
                <a:solidFill>
                  <a:srgbClr val="7030A0"/>
                </a:solidFill>
              </a:rPr>
            </a:br>
            <a:endParaRPr lang="en-GB" sz="3100" dirty="0">
              <a:solidFill>
                <a:srgbClr val="7030A0"/>
              </a:solidFill>
            </a:endParaRPr>
          </a:p>
        </p:txBody>
      </p:sp>
      <p:sp>
        <p:nvSpPr>
          <p:cNvPr id="3" name="Subtitle 2">
            <a:extLst>
              <a:ext uri="{FF2B5EF4-FFF2-40B4-BE49-F238E27FC236}">
                <a16:creationId xmlns:a16="http://schemas.microsoft.com/office/drawing/2014/main" id="{E2DB677F-9A5F-48FD-9B06-47DC4494F202}"/>
              </a:ext>
            </a:extLst>
          </p:cNvPr>
          <p:cNvSpPr>
            <a:spLocks noGrp="1"/>
          </p:cNvSpPr>
          <p:nvPr>
            <p:ph type="subTitle" idx="1"/>
          </p:nvPr>
        </p:nvSpPr>
        <p:spPr>
          <a:xfrm>
            <a:off x="3195118" y="2748655"/>
            <a:ext cx="5801763" cy="1971515"/>
          </a:xfrm>
        </p:spPr>
        <p:txBody>
          <a:bodyPr>
            <a:noAutofit/>
          </a:bodyPr>
          <a:lstStyle/>
          <a:p>
            <a:endParaRPr lang="en-GB" sz="1800" dirty="0"/>
          </a:p>
          <a:p>
            <a:endParaRPr lang="en-GB" sz="1800" dirty="0"/>
          </a:p>
          <a:p>
            <a:endParaRPr lang="en-GB" sz="1800" dirty="0"/>
          </a:p>
          <a:p>
            <a:r>
              <a:rPr lang="en-GB" sz="1800" i="1" dirty="0"/>
              <a:t>Dr Rachael McCarthy</a:t>
            </a:r>
          </a:p>
          <a:p>
            <a:r>
              <a:rPr lang="en-GB" sz="1800" i="1" dirty="0"/>
              <a:t>Macmillan Clinical Psychologist</a:t>
            </a:r>
          </a:p>
        </p:txBody>
      </p:sp>
      <p:pic>
        <p:nvPicPr>
          <p:cNvPr id="5" name="Picture 4">
            <a:extLst>
              <a:ext uri="{FF2B5EF4-FFF2-40B4-BE49-F238E27FC236}">
                <a16:creationId xmlns:a16="http://schemas.microsoft.com/office/drawing/2014/main" id="{B6B87D7E-CE26-67CB-DB01-30AEB3BDF102}"/>
              </a:ext>
            </a:extLst>
          </p:cNvPr>
          <p:cNvPicPr>
            <a:picLocks noChangeAspect="1"/>
          </p:cNvPicPr>
          <p:nvPr/>
        </p:nvPicPr>
        <p:blipFill>
          <a:blip r:embed="rId2"/>
          <a:stretch>
            <a:fillRect/>
          </a:stretch>
        </p:blipFill>
        <p:spPr>
          <a:xfrm>
            <a:off x="872881" y="5735637"/>
            <a:ext cx="2755900" cy="736600"/>
          </a:xfrm>
          <a:prstGeom prst="rect">
            <a:avLst/>
          </a:prstGeom>
        </p:spPr>
      </p:pic>
      <p:pic>
        <p:nvPicPr>
          <p:cNvPr id="6148" name="Picture 4" descr="Image result for NHS gloucester hospitals logo">
            <a:extLst>
              <a:ext uri="{FF2B5EF4-FFF2-40B4-BE49-F238E27FC236}">
                <a16:creationId xmlns:a16="http://schemas.microsoft.com/office/drawing/2014/main" id="{A271BEEB-7F4A-EF66-B035-670B46D38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509" y="4720170"/>
            <a:ext cx="3284737" cy="208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4DBD2-EBB9-0A7B-AE3B-698EE5FC511D}"/>
              </a:ext>
            </a:extLst>
          </p:cNvPr>
          <p:cNvSpPr>
            <a:spLocks noGrp="1"/>
          </p:cNvSpPr>
          <p:nvPr>
            <p:ph type="title"/>
          </p:nvPr>
        </p:nvSpPr>
        <p:spPr>
          <a:xfrm>
            <a:off x="327538" y="4869834"/>
            <a:ext cx="4744168" cy="1722691"/>
          </a:xfrm>
        </p:spPr>
        <p:txBody>
          <a:bodyPr anchor="ctr">
            <a:normAutofit/>
          </a:bodyPr>
          <a:lstStyle/>
          <a:p>
            <a:r>
              <a:rPr lang="en-US" sz="4800" dirty="0"/>
              <a:t>The stress bottle</a:t>
            </a:r>
          </a:p>
        </p:txBody>
      </p:sp>
      <p:pic>
        <p:nvPicPr>
          <p:cNvPr id="4" name="Content Placeholder 3">
            <a:extLst>
              <a:ext uri="{FF2B5EF4-FFF2-40B4-BE49-F238E27FC236}">
                <a16:creationId xmlns:a16="http://schemas.microsoft.com/office/drawing/2014/main" id="{D2D44C80-075A-4811-08D2-4A72F74C716B}"/>
              </a:ext>
            </a:extLst>
          </p:cNvPr>
          <p:cNvPicPr>
            <a:picLocks noChangeAspect="1"/>
          </p:cNvPicPr>
          <p:nvPr/>
        </p:nvPicPr>
        <p:blipFill>
          <a:blip r:embed="rId3"/>
          <a:stretch>
            <a:fillRect/>
          </a:stretch>
        </p:blipFill>
        <p:spPr>
          <a:xfrm>
            <a:off x="667512" y="290383"/>
            <a:ext cx="4983011" cy="4596827"/>
          </a:xfrm>
          <a:prstGeom prst="rect">
            <a:avLst/>
          </a:prstGeom>
        </p:spPr>
      </p:pic>
      <p:pic>
        <p:nvPicPr>
          <p:cNvPr id="5" name="Picture 4">
            <a:extLst>
              <a:ext uri="{FF2B5EF4-FFF2-40B4-BE49-F238E27FC236}">
                <a16:creationId xmlns:a16="http://schemas.microsoft.com/office/drawing/2014/main" id="{6FF4E47E-37A7-43FC-4D9F-BE5A825CA212}"/>
              </a:ext>
            </a:extLst>
          </p:cNvPr>
          <p:cNvPicPr>
            <a:picLocks noChangeAspect="1"/>
          </p:cNvPicPr>
          <p:nvPr/>
        </p:nvPicPr>
        <p:blipFill>
          <a:blip r:embed="rId4"/>
          <a:stretch>
            <a:fillRect/>
          </a:stretch>
        </p:blipFill>
        <p:spPr>
          <a:xfrm>
            <a:off x="5829755" y="320040"/>
            <a:ext cx="5210908" cy="4416245"/>
          </a:xfrm>
          <a:prstGeom prst="rect">
            <a:avLst/>
          </a:prstGeom>
        </p:spPr>
      </p:pic>
      <p:sp>
        <p:nvSpPr>
          <p:cNvPr id="25"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2BA70F6-CD6F-262C-0662-8EA193ABC542}"/>
              </a:ext>
            </a:extLst>
          </p:cNvPr>
          <p:cNvSpPr>
            <a:spLocks noGrp="1"/>
          </p:cNvSpPr>
          <p:nvPr>
            <p:ph idx="1"/>
          </p:nvPr>
        </p:nvSpPr>
        <p:spPr>
          <a:xfrm>
            <a:off x="5309552" y="4350058"/>
            <a:ext cx="5493265" cy="2268757"/>
          </a:xfrm>
        </p:spPr>
        <p:txBody>
          <a:bodyPr anchor="ctr">
            <a:normAutofit fontScale="70000" lnSpcReduction="20000"/>
          </a:bodyPr>
          <a:lstStyle/>
          <a:p>
            <a:r>
              <a:rPr lang="en-US" sz="2200" dirty="0"/>
              <a:t>Acknowledge the stressors in your life before and now-draw your own bottle</a:t>
            </a:r>
          </a:p>
          <a:p>
            <a:r>
              <a:rPr lang="en-US" sz="2200" dirty="0"/>
              <a:t>Also consider what the people closest to you might have in their bottle</a:t>
            </a:r>
          </a:p>
          <a:p>
            <a:r>
              <a:rPr lang="en-US" sz="2200" dirty="0"/>
              <a:t>When we have so much going on, one more small thing (not able to find keys/phone) can make us erupt and spill over</a:t>
            </a:r>
          </a:p>
          <a:p>
            <a:r>
              <a:rPr lang="en-US" sz="2200" dirty="0"/>
              <a:t>What coping strategies have you used in the past that have helped?</a:t>
            </a:r>
          </a:p>
          <a:p>
            <a:r>
              <a:rPr lang="en-US" sz="2200" dirty="0"/>
              <a:t>Do you need some support to develop new ways of coping?</a:t>
            </a:r>
          </a:p>
        </p:txBody>
      </p:sp>
    </p:spTree>
    <p:extLst>
      <p:ext uri="{BB962C8B-B14F-4D97-AF65-F5344CB8AC3E}">
        <p14:creationId xmlns:p14="http://schemas.microsoft.com/office/powerpoint/2010/main" val="334531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992" y="388290"/>
            <a:ext cx="10515600" cy="1325563"/>
          </a:xfrm>
        </p:spPr>
        <p:txBody>
          <a:bodyPr>
            <a:normAutofit fontScale="90000"/>
          </a:bodyPr>
          <a:lstStyle/>
          <a:p>
            <a:r>
              <a:rPr lang="en-GB"/>
              <a:t>Coping styles</a:t>
            </a:r>
            <a:br>
              <a:rPr lang="en-GB"/>
            </a:br>
            <a:br>
              <a:rPr lang="en-GB"/>
            </a:b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7792" y="2259727"/>
            <a:ext cx="2143600" cy="2143600"/>
          </a:xfrm>
          <a:prstGeom prst="rect">
            <a:avLst/>
          </a:prstGeom>
        </p:spPr>
      </p:pic>
      <p:pic>
        <p:nvPicPr>
          <p:cNvPr id="2052" name="Picture 4" descr="Grayscale Photo of Woman Covering Her Mouth Using Her Hand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088496" y="720725"/>
            <a:ext cx="2143600" cy="14319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man Holding Prayer Bead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10949" y="3093502"/>
            <a:ext cx="1454909" cy="128905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Image result for argument"/>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2" name="Picture 1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798502" y="4473151"/>
            <a:ext cx="3828529" cy="199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See the source image">
            <a:extLst>
              <a:ext uri="{FF2B5EF4-FFF2-40B4-BE49-F238E27FC236}">
                <a16:creationId xmlns:a16="http://schemas.microsoft.com/office/drawing/2014/main" id="{8272A14A-87FE-45E0-BA30-36A70FECB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14" y="1111150"/>
            <a:ext cx="1491841" cy="22385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3FC1ADD-F929-0AAD-2681-8C9E2A478B44}"/>
              </a:ext>
            </a:extLst>
          </p:cNvPr>
          <p:cNvPicPr>
            <a:picLocks noChangeAspect="1"/>
          </p:cNvPicPr>
          <p:nvPr/>
        </p:nvPicPr>
        <p:blipFill>
          <a:blip r:embed="rId8"/>
          <a:stretch>
            <a:fillRect/>
          </a:stretch>
        </p:blipFill>
        <p:spPr>
          <a:xfrm>
            <a:off x="10305367" y="4714875"/>
            <a:ext cx="1422400" cy="1422400"/>
          </a:xfrm>
          <a:prstGeom prst="rect">
            <a:avLst/>
          </a:prstGeom>
        </p:spPr>
      </p:pic>
      <p:pic>
        <p:nvPicPr>
          <p:cNvPr id="3" name="Picture 2">
            <a:extLst>
              <a:ext uri="{FF2B5EF4-FFF2-40B4-BE49-F238E27FC236}">
                <a16:creationId xmlns:a16="http://schemas.microsoft.com/office/drawing/2014/main" id="{A9F841CB-E2EC-833E-0834-F8D184738D99}"/>
              </a:ext>
            </a:extLst>
          </p:cNvPr>
          <p:cNvPicPr>
            <a:picLocks noChangeAspect="1"/>
          </p:cNvPicPr>
          <p:nvPr/>
        </p:nvPicPr>
        <p:blipFill>
          <a:blip r:embed="rId9"/>
          <a:stretch>
            <a:fillRect/>
          </a:stretch>
        </p:blipFill>
        <p:spPr>
          <a:xfrm>
            <a:off x="907240" y="3686175"/>
            <a:ext cx="1968500" cy="1028700"/>
          </a:xfrm>
          <a:prstGeom prst="rect">
            <a:avLst/>
          </a:prstGeom>
        </p:spPr>
      </p:pic>
      <p:pic>
        <p:nvPicPr>
          <p:cNvPr id="4" name="Picture 3">
            <a:extLst>
              <a:ext uri="{FF2B5EF4-FFF2-40B4-BE49-F238E27FC236}">
                <a16:creationId xmlns:a16="http://schemas.microsoft.com/office/drawing/2014/main" id="{F1F32DF2-CC24-37DD-4F63-5FE5BF08D446}"/>
              </a:ext>
            </a:extLst>
          </p:cNvPr>
          <p:cNvPicPr>
            <a:picLocks noChangeAspect="1"/>
          </p:cNvPicPr>
          <p:nvPr/>
        </p:nvPicPr>
        <p:blipFill>
          <a:blip r:embed="rId10"/>
          <a:stretch>
            <a:fillRect/>
          </a:stretch>
        </p:blipFill>
        <p:spPr>
          <a:xfrm>
            <a:off x="6482604" y="304894"/>
            <a:ext cx="1955800" cy="1028700"/>
          </a:xfrm>
          <a:prstGeom prst="rect">
            <a:avLst/>
          </a:prstGeom>
        </p:spPr>
      </p:pic>
      <p:pic>
        <p:nvPicPr>
          <p:cNvPr id="8" name="Picture 7">
            <a:extLst>
              <a:ext uri="{FF2B5EF4-FFF2-40B4-BE49-F238E27FC236}">
                <a16:creationId xmlns:a16="http://schemas.microsoft.com/office/drawing/2014/main" id="{31A92585-4317-0BBE-57FB-F021D566A6B6}"/>
              </a:ext>
            </a:extLst>
          </p:cNvPr>
          <p:cNvPicPr>
            <a:picLocks noChangeAspect="1"/>
          </p:cNvPicPr>
          <p:nvPr/>
        </p:nvPicPr>
        <p:blipFill>
          <a:blip r:embed="rId11"/>
          <a:stretch>
            <a:fillRect/>
          </a:stretch>
        </p:blipFill>
        <p:spPr>
          <a:xfrm>
            <a:off x="3485997" y="621669"/>
            <a:ext cx="2143599" cy="1423850"/>
          </a:xfrm>
          <a:prstGeom prst="rect">
            <a:avLst/>
          </a:prstGeom>
        </p:spPr>
      </p:pic>
      <p:pic>
        <p:nvPicPr>
          <p:cNvPr id="9" name="Picture 8">
            <a:extLst>
              <a:ext uri="{FF2B5EF4-FFF2-40B4-BE49-F238E27FC236}">
                <a16:creationId xmlns:a16="http://schemas.microsoft.com/office/drawing/2014/main" id="{8DF98E39-2713-7173-0DB7-5A27352873AB}"/>
              </a:ext>
            </a:extLst>
          </p:cNvPr>
          <p:cNvPicPr>
            <a:picLocks noChangeAspect="1"/>
          </p:cNvPicPr>
          <p:nvPr/>
        </p:nvPicPr>
        <p:blipFill>
          <a:blip r:embed="rId12"/>
          <a:stretch>
            <a:fillRect/>
          </a:stretch>
        </p:blipFill>
        <p:spPr>
          <a:xfrm>
            <a:off x="1587500" y="5211980"/>
            <a:ext cx="1638300" cy="1231900"/>
          </a:xfrm>
          <a:prstGeom prst="rect">
            <a:avLst/>
          </a:prstGeom>
        </p:spPr>
      </p:pic>
      <p:pic>
        <p:nvPicPr>
          <p:cNvPr id="10" name="Picture 9">
            <a:extLst>
              <a:ext uri="{FF2B5EF4-FFF2-40B4-BE49-F238E27FC236}">
                <a16:creationId xmlns:a16="http://schemas.microsoft.com/office/drawing/2014/main" id="{06E4FAB9-C6E3-008E-0080-AB67C650E468}"/>
              </a:ext>
            </a:extLst>
          </p:cNvPr>
          <p:cNvPicPr>
            <a:picLocks noChangeAspect="1"/>
          </p:cNvPicPr>
          <p:nvPr/>
        </p:nvPicPr>
        <p:blipFill>
          <a:blip r:embed="rId13"/>
          <a:stretch>
            <a:fillRect/>
          </a:stretch>
        </p:blipFill>
        <p:spPr>
          <a:xfrm>
            <a:off x="9901309" y="2809938"/>
            <a:ext cx="1879600" cy="1079500"/>
          </a:xfrm>
          <a:prstGeom prst="rect">
            <a:avLst/>
          </a:prstGeom>
        </p:spPr>
      </p:pic>
      <p:pic>
        <p:nvPicPr>
          <p:cNvPr id="11" name="Picture 10">
            <a:extLst>
              <a:ext uri="{FF2B5EF4-FFF2-40B4-BE49-F238E27FC236}">
                <a16:creationId xmlns:a16="http://schemas.microsoft.com/office/drawing/2014/main" id="{AC97EBE8-EA79-7CEE-38CC-41102FE08096}"/>
              </a:ext>
            </a:extLst>
          </p:cNvPr>
          <p:cNvPicPr>
            <a:picLocks noChangeAspect="1"/>
          </p:cNvPicPr>
          <p:nvPr/>
        </p:nvPicPr>
        <p:blipFill>
          <a:blip r:embed="rId14"/>
          <a:stretch>
            <a:fillRect/>
          </a:stretch>
        </p:blipFill>
        <p:spPr>
          <a:xfrm>
            <a:off x="3361066" y="2585502"/>
            <a:ext cx="1981200" cy="1016000"/>
          </a:xfrm>
          <a:prstGeom prst="rect">
            <a:avLst/>
          </a:prstGeom>
        </p:spPr>
      </p:pic>
      <p:pic>
        <p:nvPicPr>
          <p:cNvPr id="12" name="Picture 11">
            <a:extLst>
              <a:ext uri="{FF2B5EF4-FFF2-40B4-BE49-F238E27FC236}">
                <a16:creationId xmlns:a16="http://schemas.microsoft.com/office/drawing/2014/main" id="{A9B0D5D0-8B0A-F99C-6F80-029EC2EA460A}"/>
              </a:ext>
            </a:extLst>
          </p:cNvPr>
          <p:cNvPicPr>
            <a:picLocks noChangeAspect="1"/>
          </p:cNvPicPr>
          <p:nvPr/>
        </p:nvPicPr>
        <p:blipFill>
          <a:blip r:embed="rId15"/>
          <a:stretch>
            <a:fillRect/>
          </a:stretch>
        </p:blipFill>
        <p:spPr>
          <a:xfrm>
            <a:off x="8064499" y="5013813"/>
            <a:ext cx="1803400" cy="1117600"/>
          </a:xfrm>
          <a:prstGeom prst="rect">
            <a:avLst/>
          </a:prstGeom>
        </p:spPr>
      </p:pic>
    </p:spTree>
    <p:extLst>
      <p:ext uri="{BB962C8B-B14F-4D97-AF65-F5344CB8AC3E}">
        <p14:creationId xmlns:p14="http://schemas.microsoft.com/office/powerpoint/2010/main" val="142863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80F8-4455-0922-C9AC-68BA355E8AAE}"/>
              </a:ext>
            </a:extLst>
          </p:cNvPr>
          <p:cNvSpPr>
            <a:spLocks noGrp="1"/>
          </p:cNvSpPr>
          <p:nvPr>
            <p:ph type="title"/>
          </p:nvPr>
        </p:nvSpPr>
        <p:spPr/>
        <p:txBody>
          <a:bodyPr/>
          <a:lstStyle/>
          <a:p>
            <a:r>
              <a:rPr lang="en-US" dirty="0"/>
              <a:t>Coping styles</a:t>
            </a:r>
          </a:p>
        </p:txBody>
      </p:sp>
      <p:sp>
        <p:nvSpPr>
          <p:cNvPr id="3" name="Content Placeholder 2">
            <a:extLst>
              <a:ext uri="{FF2B5EF4-FFF2-40B4-BE49-F238E27FC236}">
                <a16:creationId xmlns:a16="http://schemas.microsoft.com/office/drawing/2014/main" id="{1066BF7F-3BF7-3A1C-A5AF-510D0C9C5504}"/>
              </a:ext>
            </a:extLst>
          </p:cNvPr>
          <p:cNvSpPr>
            <a:spLocks noGrp="1"/>
          </p:cNvSpPr>
          <p:nvPr>
            <p:ph idx="1"/>
          </p:nvPr>
        </p:nvSpPr>
        <p:spPr/>
        <p:txBody>
          <a:bodyPr>
            <a:normAutofit lnSpcReduction="10000"/>
          </a:bodyPr>
          <a:lstStyle/>
          <a:p>
            <a:r>
              <a:rPr lang="en-US" sz="2400" dirty="0"/>
              <a:t>Many people feel embarrassed and guilty about their emotions – “I shouldn’t be feeling this way”…”I should be strong.”  </a:t>
            </a:r>
            <a:r>
              <a:rPr lang="en-US" sz="2400" dirty="0">
                <a:solidFill>
                  <a:srgbClr val="7030A0"/>
                </a:solidFill>
              </a:rPr>
              <a:t>This can increase distress.</a:t>
            </a:r>
          </a:p>
          <a:p>
            <a:pPr marL="0" indent="0">
              <a:buNone/>
            </a:pPr>
            <a:endParaRPr lang="en-US" sz="2400" dirty="0">
              <a:solidFill>
                <a:srgbClr val="7030A0"/>
              </a:solidFill>
            </a:endParaRPr>
          </a:p>
          <a:p>
            <a:r>
              <a:rPr lang="en-US" sz="2400" dirty="0"/>
              <a:t>People often wear masks and play a character of themselves.  </a:t>
            </a:r>
            <a:r>
              <a:rPr lang="en-US" sz="2400" dirty="0">
                <a:solidFill>
                  <a:srgbClr val="7030A0"/>
                </a:solidFill>
              </a:rPr>
              <a:t>This can isolate them from others.</a:t>
            </a:r>
          </a:p>
          <a:p>
            <a:endParaRPr lang="en-US" sz="2400" dirty="0">
              <a:solidFill>
                <a:srgbClr val="7030A0"/>
              </a:solidFill>
            </a:endParaRPr>
          </a:p>
          <a:p>
            <a:r>
              <a:rPr lang="en-US" sz="2400" dirty="0"/>
              <a:t>We’re often told to think positively.  </a:t>
            </a:r>
            <a:r>
              <a:rPr lang="en-US" sz="2400" dirty="0">
                <a:solidFill>
                  <a:srgbClr val="7030A0"/>
                </a:solidFill>
              </a:rPr>
              <a:t>This can be tricky and doesn’t always feel authentic. </a:t>
            </a:r>
          </a:p>
          <a:p>
            <a:endParaRPr lang="en-US" sz="2400" dirty="0">
              <a:solidFill>
                <a:srgbClr val="7030A0"/>
              </a:solidFill>
            </a:endParaRPr>
          </a:p>
          <a:p>
            <a:r>
              <a:rPr lang="en-US" sz="2200" dirty="0"/>
              <a:t>Many people try to ‘block out’ painful thoughts and feelings using a range of approaches. </a:t>
            </a:r>
            <a:r>
              <a:rPr lang="en-US" sz="2200" dirty="0">
                <a:solidFill>
                  <a:srgbClr val="7030A0"/>
                </a:solidFill>
              </a:rPr>
              <a:t>It’s hard to keep this up and emotions and thoughts can feel even stronger when they do break through.</a:t>
            </a:r>
          </a:p>
          <a:p>
            <a:endParaRPr lang="en-US" dirty="0">
              <a:solidFill>
                <a:srgbClr val="7030A0"/>
              </a:solidFill>
            </a:endParaRPr>
          </a:p>
          <a:p>
            <a:endParaRPr lang="en-US" dirty="0"/>
          </a:p>
        </p:txBody>
      </p:sp>
    </p:spTree>
    <p:extLst>
      <p:ext uri="{BB962C8B-B14F-4D97-AF65-F5344CB8AC3E}">
        <p14:creationId xmlns:p14="http://schemas.microsoft.com/office/powerpoint/2010/main" val="190986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21DFE-8F4D-EEE1-FCE1-F8802E5AB387}"/>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Self-awareness and self-compassion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D5DB901-5A74-FEDA-9F77-FA159C1BE69E}"/>
              </a:ext>
            </a:extLst>
          </p:cNvPr>
          <p:cNvSpPr>
            <a:spLocks noGrp="1"/>
          </p:cNvSpPr>
          <p:nvPr>
            <p:ph idx="1"/>
          </p:nvPr>
        </p:nvSpPr>
        <p:spPr>
          <a:xfrm>
            <a:off x="6297233" y="518400"/>
            <a:ext cx="4771607" cy="5837949"/>
          </a:xfrm>
        </p:spPr>
        <p:txBody>
          <a:bodyPr anchor="ctr">
            <a:normAutofit lnSpcReduction="10000"/>
          </a:bodyPr>
          <a:lstStyle/>
          <a:p>
            <a:r>
              <a:rPr lang="en-US" dirty="0">
                <a:solidFill>
                  <a:schemeClr val="tx1">
                    <a:alpha val="80000"/>
                  </a:schemeClr>
                </a:solidFill>
              </a:rPr>
              <a:t>You are human! Stress, anxiety, worry, anger, sadness…these are all normal, human responses</a:t>
            </a:r>
          </a:p>
          <a:p>
            <a:endParaRPr lang="en-US" dirty="0">
              <a:solidFill>
                <a:schemeClr val="tx1">
                  <a:alpha val="80000"/>
                </a:schemeClr>
              </a:solidFill>
            </a:endParaRPr>
          </a:p>
          <a:p>
            <a:r>
              <a:rPr lang="en-US" b="1" dirty="0">
                <a:solidFill>
                  <a:srgbClr val="00B050">
                    <a:alpha val="80000"/>
                  </a:srgbClr>
                </a:solidFill>
              </a:rPr>
              <a:t>It’s the context that’s disordered, not you!</a:t>
            </a:r>
          </a:p>
          <a:p>
            <a:endParaRPr lang="en-US" dirty="0">
              <a:solidFill>
                <a:schemeClr val="tx1">
                  <a:alpha val="80000"/>
                </a:schemeClr>
              </a:solidFill>
            </a:endParaRPr>
          </a:p>
          <a:p>
            <a:r>
              <a:rPr lang="en-US" dirty="0">
                <a:solidFill>
                  <a:schemeClr val="tx1">
                    <a:alpha val="80000"/>
                  </a:schemeClr>
                </a:solidFill>
              </a:rPr>
              <a:t>Open up to your thoughts and emotions and be kind to yourself </a:t>
            </a:r>
          </a:p>
          <a:p>
            <a:pPr marL="0" indent="0">
              <a:buNone/>
            </a:pPr>
            <a:endParaRPr lang="en-US" dirty="0">
              <a:solidFill>
                <a:schemeClr val="tx1">
                  <a:alpha val="80000"/>
                </a:schemeClr>
              </a:solidFill>
            </a:endParaRPr>
          </a:p>
          <a:p>
            <a:r>
              <a:rPr lang="en-US" dirty="0">
                <a:solidFill>
                  <a:schemeClr val="tx1">
                    <a:alpha val="80000"/>
                  </a:schemeClr>
                </a:solidFill>
              </a:rPr>
              <a:t>Talk to people about your feelings and worries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82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0B51-516C-30C9-525B-EDFB61E6D98F}"/>
              </a:ext>
            </a:extLst>
          </p:cNvPr>
          <p:cNvSpPr>
            <a:spLocks noGrp="1"/>
          </p:cNvSpPr>
          <p:nvPr>
            <p:ph type="title"/>
          </p:nvPr>
        </p:nvSpPr>
        <p:spPr>
          <a:xfrm>
            <a:off x="4064000" y="286493"/>
            <a:ext cx="8056979" cy="1325563"/>
          </a:xfrm>
        </p:spPr>
        <p:txBody>
          <a:bodyPr>
            <a:noAutofit/>
          </a:bodyPr>
          <a:lstStyle/>
          <a:p>
            <a:pPr algn="ctr"/>
            <a:r>
              <a:rPr lang="en-US" sz="6000" dirty="0">
                <a:solidFill>
                  <a:schemeClr val="accent1"/>
                </a:solidFill>
              </a:rPr>
              <a:t>Self-care and compassion</a:t>
            </a:r>
          </a:p>
        </p:txBody>
      </p:sp>
      <p:pic>
        <p:nvPicPr>
          <p:cNvPr id="4" name="Content Placeholder 3">
            <a:extLst>
              <a:ext uri="{FF2B5EF4-FFF2-40B4-BE49-F238E27FC236}">
                <a16:creationId xmlns:a16="http://schemas.microsoft.com/office/drawing/2014/main" id="{4A21E134-8833-3C01-2977-A5E49F5339D9}"/>
              </a:ext>
            </a:extLst>
          </p:cNvPr>
          <p:cNvPicPr>
            <a:picLocks noGrp="1" noChangeAspect="1"/>
          </p:cNvPicPr>
          <p:nvPr>
            <p:ph idx="1"/>
          </p:nvPr>
        </p:nvPicPr>
        <p:blipFill>
          <a:blip r:embed="rId3"/>
          <a:stretch>
            <a:fillRect/>
          </a:stretch>
        </p:blipFill>
        <p:spPr>
          <a:xfrm>
            <a:off x="9372197" y="3920911"/>
            <a:ext cx="2510117" cy="1667304"/>
          </a:xfrm>
        </p:spPr>
      </p:pic>
      <p:cxnSp>
        <p:nvCxnSpPr>
          <p:cNvPr id="9" name="Straight Connector 8">
            <a:extLst>
              <a:ext uri="{FF2B5EF4-FFF2-40B4-BE49-F238E27FC236}">
                <a16:creationId xmlns:a16="http://schemas.microsoft.com/office/drawing/2014/main" id="{539296A6-53BA-C2D8-2A33-FCF2E903E26A}"/>
              </a:ext>
            </a:extLst>
          </p:cNvPr>
          <p:cNvCxnSpPr>
            <a:cxnSpLocks/>
          </p:cNvCxnSpPr>
          <p:nvPr/>
        </p:nvCxnSpPr>
        <p:spPr>
          <a:xfrm>
            <a:off x="9837416" y="3885407"/>
            <a:ext cx="1579678" cy="17383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F24214C-4580-CB3F-39B4-A89505B18544}"/>
              </a:ext>
            </a:extLst>
          </p:cNvPr>
          <p:cNvPicPr>
            <a:picLocks noChangeAspect="1"/>
          </p:cNvPicPr>
          <p:nvPr/>
        </p:nvPicPr>
        <p:blipFill>
          <a:blip r:embed="rId4"/>
          <a:stretch>
            <a:fillRect/>
          </a:stretch>
        </p:blipFill>
        <p:spPr>
          <a:xfrm>
            <a:off x="613186" y="23711"/>
            <a:ext cx="3450814" cy="3450814"/>
          </a:xfrm>
          <a:prstGeom prst="rect">
            <a:avLst/>
          </a:prstGeom>
        </p:spPr>
      </p:pic>
      <p:graphicFrame>
        <p:nvGraphicFramePr>
          <p:cNvPr id="18" name="TextBox 14">
            <a:extLst>
              <a:ext uri="{FF2B5EF4-FFF2-40B4-BE49-F238E27FC236}">
                <a16:creationId xmlns:a16="http://schemas.microsoft.com/office/drawing/2014/main" id="{CB351301-56DA-4034-3934-B617404EF1A1}"/>
              </a:ext>
            </a:extLst>
          </p:cNvPr>
          <p:cNvGraphicFramePr/>
          <p:nvPr/>
        </p:nvGraphicFramePr>
        <p:xfrm>
          <a:off x="613187" y="3600401"/>
          <a:ext cx="8444753" cy="23083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0610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1A79-CD70-4F87-A8BF-71FC775F16B8}"/>
              </a:ext>
            </a:extLst>
          </p:cNvPr>
          <p:cNvSpPr>
            <a:spLocks noGrp="1"/>
          </p:cNvSpPr>
          <p:nvPr>
            <p:ph type="title"/>
          </p:nvPr>
        </p:nvSpPr>
        <p:spPr>
          <a:xfrm>
            <a:off x="800732" y="468627"/>
            <a:ext cx="5427525" cy="646018"/>
          </a:xfrm>
        </p:spPr>
        <p:txBody>
          <a:bodyPr anchor="b">
            <a:normAutofit/>
          </a:bodyPr>
          <a:lstStyle/>
          <a:p>
            <a:r>
              <a:rPr lang="en-GB" sz="4000" dirty="0"/>
              <a:t>Social support</a:t>
            </a:r>
          </a:p>
        </p:txBody>
      </p:sp>
      <p:sp>
        <p:nvSpPr>
          <p:cNvPr id="3" name="Content Placeholder 2">
            <a:extLst>
              <a:ext uri="{FF2B5EF4-FFF2-40B4-BE49-F238E27FC236}">
                <a16:creationId xmlns:a16="http://schemas.microsoft.com/office/drawing/2014/main" id="{3C4CDA6A-0164-4244-B416-B377FCC6D83B}"/>
              </a:ext>
            </a:extLst>
          </p:cNvPr>
          <p:cNvSpPr>
            <a:spLocks noGrp="1"/>
          </p:cNvSpPr>
          <p:nvPr>
            <p:ph idx="1"/>
          </p:nvPr>
        </p:nvSpPr>
        <p:spPr>
          <a:xfrm>
            <a:off x="387293" y="1324966"/>
            <a:ext cx="6736466" cy="5319309"/>
          </a:xfrm>
        </p:spPr>
        <p:txBody>
          <a:bodyPr anchor="t">
            <a:normAutofit fontScale="92500" lnSpcReduction="20000"/>
          </a:bodyPr>
          <a:lstStyle/>
          <a:p>
            <a:r>
              <a:rPr lang="en-GB" sz="2200" dirty="0"/>
              <a:t>Social support in some form can have a significant benefit to adjustment and psychological wellbeing</a:t>
            </a:r>
          </a:p>
          <a:p>
            <a:endParaRPr lang="en-GB" sz="2200" dirty="0"/>
          </a:p>
          <a:p>
            <a:r>
              <a:rPr lang="en-GB" sz="2200" dirty="0"/>
              <a:t>But we know that reaching out doesn’t always feel easy</a:t>
            </a:r>
          </a:p>
          <a:p>
            <a:endParaRPr lang="en-GB" sz="2200" dirty="0"/>
          </a:p>
          <a:p>
            <a:r>
              <a:rPr lang="en-GB" sz="2200" dirty="0"/>
              <a:t>Who will you tell? How will you respond to questions people ask? How will you keep meaningful relationships going? Who can you share how you are really feeling with?</a:t>
            </a:r>
          </a:p>
          <a:p>
            <a:endParaRPr lang="en-GB" sz="2200" dirty="0"/>
          </a:p>
          <a:p>
            <a:r>
              <a:rPr lang="en-GB" sz="2200" dirty="0"/>
              <a:t>It can be helpful to set boundaries around conversations so they feel ok for you </a:t>
            </a:r>
          </a:p>
          <a:p>
            <a:endParaRPr lang="en-GB" sz="2200" dirty="0"/>
          </a:p>
          <a:p>
            <a:r>
              <a:rPr lang="en-GB" sz="2200" dirty="0"/>
              <a:t>Equally, letting people know when you’re happy for them to talk to you about what you are going through </a:t>
            </a:r>
          </a:p>
          <a:p>
            <a:endParaRPr lang="en-GB" sz="2200" dirty="0"/>
          </a:p>
          <a:p>
            <a:r>
              <a:rPr lang="en-GB" sz="2200" dirty="0"/>
              <a:t>What about when treatment ends/break in treatment…it may be less obvious to people that you still need/want to talk about it…an assumption that ‘it’s over now’…</a:t>
            </a:r>
          </a:p>
          <a:p>
            <a:endParaRPr lang="en-GB" sz="1700" dirty="0"/>
          </a:p>
        </p:txBody>
      </p:sp>
      <p:pic>
        <p:nvPicPr>
          <p:cNvPr id="4" name="Picture 3">
            <a:extLst>
              <a:ext uri="{FF2B5EF4-FFF2-40B4-BE49-F238E27FC236}">
                <a16:creationId xmlns:a16="http://schemas.microsoft.com/office/drawing/2014/main" id="{BE48B8FB-2F1C-EB6F-A0AD-2480DADBF555}"/>
              </a:ext>
            </a:extLst>
          </p:cNvPr>
          <p:cNvPicPr>
            <a:picLocks noChangeAspect="1"/>
          </p:cNvPicPr>
          <p:nvPr/>
        </p:nvPicPr>
        <p:blipFill rotWithShape="1">
          <a:blip r:embed="rId2"/>
          <a:srcRect l="19447" r="30552" b="-1"/>
          <a:stretch/>
        </p:blipFill>
        <p:spPr>
          <a:xfrm>
            <a:off x="7522075" y="940921"/>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312762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46F1-05B6-43AD-9861-9361F2B0F566}"/>
              </a:ext>
            </a:extLst>
          </p:cNvPr>
          <p:cNvSpPr>
            <a:spLocks noGrp="1"/>
          </p:cNvSpPr>
          <p:nvPr>
            <p:ph type="title"/>
          </p:nvPr>
        </p:nvSpPr>
        <p:spPr>
          <a:xfrm>
            <a:off x="2976798" y="203245"/>
            <a:ext cx="7028335" cy="618128"/>
          </a:xfrm>
        </p:spPr>
        <p:txBody>
          <a:bodyPr>
            <a:noAutofit/>
          </a:bodyPr>
          <a:lstStyle/>
          <a:p>
            <a:r>
              <a:rPr lang="en-GB" dirty="0"/>
              <a:t>Thoughts about thoughts!</a:t>
            </a:r>
          </a:p>
        </p:txBody>
      </p:sp>
      <p:pic>
        <p:nvPicPr>
          <p:cNvPr id="5" name="Picture 4" descr="Person with idea concept">
            <a:extLst>
              <a:ext uri="{FF2B5EF4-FFF2-40B4-BE49-F238E27FC236}">
                <a16:creationId xmlns:a16="http://schemas.microsoft.com/office/drawing/2014/main" id="{B05F722D-C358-01A4-75CE-34B694C5D505}"/>
              </a:ext>
            </a:extLst>
          </p:cNvPr>
          <p:cNvPicPr>
            <a:picLocks noChangeAspect="1"/>
          </p:cNvPicPr>
          <p:nvPr/>
        </p:nvPicPr>
        <p:blipFill rotWithShape="1">
          <a:blip r:embed="rId3"/>
          <a:srcRect l="24464" r="16002" b="-1"/>
          <a:stretch/>
        </p:blipFill>
        <p:spPr>
          <a:xfrm>
            <a:off x="-1642349" y="69935"/>
            <a:ext cx="435838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BE0D812-9C8C-4956-B2E5-9DE926884006}"/>
              </a:ext>
            </a:extLst>
          </p:cNvPr>
          <p:cNvSpPr>
            <a:spLocks noGrp="1"/>
          </p:cNvSpPr>
          <p:nvPr>
            <p:ph idx="1"/>
          </p:nvPr>
        </p:nvSpPr>
        <p:spPr>
          <a:xfrm>
            <a:off x="2879002" y="927521"/>
            <a:ext cx="9116840" cy="5615466"/>
          </a:xfrm>
        </p:spPr>
        <p:txBody>
          <a:bodyPr>
            <a:noAutofit/>
          </a:bodyPr>
          <a:lstStyle/>
          <a:p>
            <a:r>
              <a:rPr lang="en-GB" sz="1600" dirty="0"/>
              <a:t>Ours minds tell us different stories because that’s what minds do….they’re designed to keep us safe…they work on the ’better safe than sorry’ principle</a:t>
            </a:r>
          </a:p>
          <a:p>
            <a:pPr marL="0" indent="0">
              <a:buNone/>
            </a:pPr>
            <a:endParaRPr lang="en-GB" sz="1600" dirty="0"/>
          </a:p>
          <a:p>
            <a:r>
              <a:rPr lang="en-GB" sz="1600" dirty="0"/>
              <a:t>Thoughts are not always facts! They are opinions, stories, narratives</a:t>
            </a:r>
          </a:p>
          <a:p>
            <a:endParaRPr lang="en-GB" sz="1600" dirty="0"/>
          </a:p>
          <a:p>
            <a:r>
              <a:rPr lang="en-GB" sz="1600" dirty="0"/>
              <a:t>We often think of thoughts as being factual, so they carry a lot of weight and we get ‘hooked’ by them</a:t>
            </a:r>
          </a:p>
          <a:p>
            <a:pPr marL="0" indent="0">
              <a:buNone/>
            </a:pPr>
            <a:endParaRPr lang="en-GB" sz="1600" dirty="0"/>
          </a:p>
          <a:p>
            <a:r>
              <a:rPr lang="en-GB" sz="1600" dirty="0"/>
              <a:t>So our minds might take us straight to the most worrying scenario</a:t>
            </a:r>
          </a:p>
          <a:p>
            <a:pPr marL="0" indent="0">
              <a:buNone/>
            </a:pPr>
            <a:endParaRPr lang="en-GB" sz="1600" dirty="0"/>
          </a:p>
          <a:p>
            <a:r>
              <a:rPr lang="en-GB" sz="1600" dirty="0"/>
              <a:t>The problem is not that we have the thoughts, it’s how we </a:t>
            </a:r>
            <a:r>
              <a:rPr lang="en-GB" sz="1600" i="1" dirty="0"/>
              <a:t>respond</a:t>
            </a:r>
            <a:r>
              <a:rPr lang="en-GB" sz="1600" dirty="0"/>
              <a:t> to them that can cause the problem</a:t>
            </a:r>
          </a:p>
          <a:p>
            <a:endParaRPr lang="en-GB" sz="1600" dirty="0"/>
          </a:p>
          <a:p>
            <a:r>
              <a:rPr lang="en-GB" sz="1600" dirty="0"/>
              <a:t>When we get hooked in by our thoughts, we’re likely to let them dictate our mood and our actions</a:t>
            </a:r>
          </a:p>
          <a:p>
            <a:endParaRPr lang="en-GB" sz="1600" dirty="0"/>
          </a:p>
          <a:p>
            <a:r>
              <a:rPr lang="en-GB" sz="1600" dirty="0"/>
              <a:t>This can be really exhausting and can take us down unhelpful paths and away from the things that matter</a:t>
            </a:r>
          </a:p>
          <a:p>
            <a:endParaRPr lang="en-GB" sz="1600" dirty="0"/>
          </a:p>
          <a:p>
            <a:r>
              <a:rPr lang="en-GB" sz="1600" b="1" dirty="0"/>
              <a:t>Rather than trying to change, block out, or fight our thoughts and emotions, we can focus on how we </a:t>
            </a:r>
            <a:r>
              <a:rPr lang="en-GB" sz="1600" b="1" i="1" dirty="0"/>
              <a:t>respond</a:t>
            </a:r>
            <a:r>
              <a:rPr lang="en-GB" sz="1600" b="1" dirty="0"/>
              <a:t> to them. We can learn to change our relationship with them.</a:t>
            </a:r>
          </a:p>
          <a:p>
            <a:endParaRPr lang="en-GB" sz="1600" dirty="0"/>
          </a:p>
        </p:txBody>
      </p:sp>
    </p:spTree>
    <p:extLst>
      <p:ext uri="{BB962C8B-B14F-4D97-AF65-F5344CB8AC3E}">
        <p14:creationId xmlns:p14="http://schemas.microsoft.com/office/powerpoint/2010/main" val="105784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nk elephant">
            <a:extLst>
              <a:ext uri="{FF2B5EF4-FFF2-40B4-BE49-F238E27FC236}">
                <a16:creationId xmlns:a16="http://schemas.microsoft.com/office/drawing/2014/main" id="{3C08766C-5F95-6BA5-66A5-94E63B8818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3681" y="1496458"/>
            <a:ext cx="5596866" cy="31465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95C2B5-D7BA-3EE7-05F5-56A353E09EEB}"/>
              </a:ext>
            </a:extLst>
          </p:cNvPr>
          <p:cNvSpPr txBox="1"/>
          <p:nvPr/>
        </p:nvSpPr>
        <p:spPr>
          <a:xfrm>
            <a:off x="4136994" y="470517"/>
            <a:ext cx="4012707" cy="369332"/>
          </a:xfrm>
          <a:prstGeom prst="rect">
            <a:avLst/>
          </a:prstGeom>
          <a:noFill/>
        </p:spPr>
        <p:txBody>
          <a:bodyPr wrap="square" rtlCol="0">
            <a:spAutoFit/>
          </a:bodyPr>
          <a:lstStyle/>
          <a:p>
            <a:r>
              <a:rPr lang="en-GB" dirty="0"/>
              <a:t>When we try to block out thoughts…..</a:t>
            </a:r>
          </a:p>
        </p:txBody>
      </p:sp>
      <p:pic>
        <p:nvPicPr>
          <p:cNvPr id="4" name="Picture 2" descr="Image result for tsunami">
            <a:extLst>
              <a:ext uri="{FF2B5EF4-FFF2-40B4-BE49-F238E27FC236}">
                <a16:creationId xmlns:a16="http://schemas.microsoft.com/office/drawing/2014/main" id="{4BA20CB9-53FD-CF3E-FE52-6B25B3E12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283" y="1496458"/>
            <a:ext cx="5234036" cy="316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7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Exercises Using a Ball | LIVESTRONG.COM">
            <a:extLst>
              <a:ext uri="{FF2B5EF4-FFF2-40B4-BE49-F238E27FC236}">
                <a16:creationId xmlns:a16="http://schemas.microsoft.com/office/drawing/2014/main" id="{D3B64091-41D0-84C3-FAF6-E182B2C8EC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6279" y="365125"/>
            <a:ext cx="4885870" cy="2565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plashed in face by beach ball">
            <a:extLst>
              <a:ext uri="{FF2B5EF4-FFF2-40B4-BE49-F238E27FC236}">
                <a16:creationId xmlns:a16="http://schemas.microsoft.com/office/drawing/2014/main" id="{B33004CA-04F3-4727-8F78-7ECBF44A6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722" y="328613"/>
            <a:ext cx="4407218" cy="25517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achball Images and Stock Photos. 2,416 Beachball photography and ...">
            <a:extLst>
              <a:ext uri="{FF2B5EF4-FFF2-40B4-BE49-F238E27FC236}">
                <a16:creationId xmlns:a16="http://schemas.microsoft.com/office/drawing/2014/main" id="{07DC33FD-6148-5374-6DC9-1B7D921B1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2010" y="3181506"/>
            <a:ext cx="3326129" cy="358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5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F149-0ABB-4D9A-AE2C-B2A4528773D2}"/>
              </a:ext>
            </a:extLst>
          </p:cNvPr>
          <p:cNvSpPr>
            <a:spLocks noGrp="1"/>
          </p:cNvSpPr>
          <p:nvPr>
            <p:ph type="title"/>
          </p:nvPr>
        </p:nvSpPr>
        <p:spPr>
          <a:xfrm>
            <a:off x="838200" y="0"/>
            <a:ext cx="10515600" cy="1325563"/>
          </a:xfrm>
        </p:spPr>
        <p:txBody>
          <a:bodyPr/>
          <a:lstStyle/>
          <a:p>
            <a:pPr algn="ctr"/>
            <a:r>
              <a:rPr lang="en-GB" dirty="0"/>
              <a:t>Square Breathing</a:t>
            </a:r>
          </a:p>
        </p:txBody>
      </p:sp>
      <p:pic>
        <p:nvPicPr>
          <p:cNvPr id="2050" name="Picture 2" descr="Exercises for Beginners: Square Breathing - Discover Singing">
            <a:extLst>
              <a:ext uri="{FF2B5EF4-FFF2-40B4-BE49-F238E27FC236}">
                <a16:creationId xmlns:a16="http://schemas.microsoft.com/office/drawing/2014/main" id="{7B5B8102-DC38-5207-67B3-D9DA0ED3AF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8704" y="1476580"/>
            <a:ext cx="5069711" cy="513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3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E85B9-9E7E-056E-4C2C-9C6132BE7270}"/>
              </a:ext>
            </a:extLst>
          </p:cNvPr>
          <p:cNvSpPr>
            <a:spLocks noGrp="1"/>
          </p:cNvSpPr>
          <p:nvPr>
            <p:ph type="title"/>
          </p:nvPr>
        </p:nvSpPr>
        <p:spPr>
          <a:xfrm>
            <a:off x="1034144" y="1289765"/>
            <a:ext cx="4139930" cy="4270963"/>
          </a:xfrm>
        </p:spPr>
        <p:txBody>
          <a:bodyPr anchor="ctr">
            <a:normAutofit/>
          </a:bodyPr>
          <a:lstStyle/>
          <a:p>
            <a:pPr algn="ctr"/>
            <a:r>
              <a:rPr lang="en-US" sz="5600" dirty="0">
                <a:solidFill>
                  <a:srgbClr val="FFFFFF"/>
                </a:solidFill>
              </a:rPr>
              <a:t>Aims of this presentation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7F687AC-D0CC-AB18-DAB3-E750C77C88F3}"/>
              </a:ext>
            </a:extLst>
          </p:cNvPr>
          <p:cNvSpPr>
            <a:spLocks noGrp="1"/>
          </p:cNvSpPr>
          <p:nvPr>
            <p:ph idx="1"/>
          </p:nvPr>
        </p:nvSpPr>
        <p:spPr>
          <a:xfrm>
            <a:off x="6297233" y="518401"/>
            <a:ext cx="4771607" cy="4763814"/>
          </a:xfrm>
        </p:spPr>
        <p:txBody>
          <a:bodyPr anchor="ctr">
            <a:normAutofit/>
          </a:bodyPr>
          <a:lstStyle/>
          <a:p>
            <a:pPr marL="0" indent="0">
              <a:buNone/>
            </a:pPr>
            <a:endParaRPr lang="en-US" sz="2000" dirty="0">
              <a:solidFill>
                <a:schemeClr val="tx1">
                  <a:alpha val="80000"/>
                </a:schemeClr>
              </a:solidFill>
            </a:endParaRPr>
          </a:p>
          <a:p>
            <a:r>
              <a:rPr lang="en-US" sz="2000" dirty="0">
                <a:solidFill>
                  <a:schemeClr val="tx1">
                    <a:alpha val="80000"/>
                  </a:schemeClr>
                </a:solidFill>
              </a:rPr>
              <a:t>To explore the psychological impact of having a cancer diagnosis and common reactions and responses</a:t>
            </a:r>
          </a:p>
          <a:p>
            <a:endParaRPr lang="en-US" sz="2000" dirty="0">
              <a:solidFill>
                <a:schemeClr val="tx1">
                  <a:alpha val="80000"/>
                </a:schemeClr>
              </a:solidFill>
            </a:endParaRPr>
          </a:p>
          <a:p>
            <a:r>
              <a:rPr lang="en-US" sz="2000" dirty="0">
                <a:solidFill>
                  <a:schemeClr val="tx1">
                    <a:alpha val="80000"/>
                  </a:schemeClr>
                </a:solidFill>
              </a:rPr>
              <a:t>To provide you with some psychological tools for coping</a:t>
            </a:r>
          </a:p>
          <a:p>
            <a:endParaRPr lang="en-US" sz="2000" dirty="0">
              <a:solidFill>
                <a:schemeClr val="tx1">
                  <a:alpha val="80000"/>
                </a:schemeClr>
              </a:solidFill>
            </a:endParaRPr>
          </a:p>
          <a:p>
            <a:r>
              <a:rPr lang="en-US" sz="2000" dirty="0">
                <a:solidFill>
                  <a:schemeClr val="tx1">
                    <a:alpha val="80000"/>
                  </a:schemeClr>
                </a:solidFill>
              </a:rPr>
              <a:t>To provide you with a list of resources you can access beyond the webinar</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4847-95B5-41CA-AACE-940119AB7971}"/>
              </a:ext>
            </a:extLst>
          </p:cNvPr>
          <p:cNvSpPr>
            <a:spLocks noGrp="1"/>
          </p:cNvSpPr>
          <p:nvPr>
            <p:ph type="title"/>
          </p:nvPr>
        </p:nvSpPr>
        <p:spPr/>
        <p:txBody>
          <a:bodyPr/>
          <a:lstStyle/>
          <a:p>
            <a:pPr algn="ctr"/>
            <a:r>
              <a:rPr lang="en-GB" dirty="0"/>
              <a:t>Grounding Techniques</a:t>
            </a:r>
          </a:p>
        </p:txBody>
      </p:sp>
      <p:pic>
        <p:nvPicPr>
          <p:cNvPr id="6146" name="Picture 2" descr="See the source image">
            <a:extLst>
              <a:ext uri="{FF2B5EF4-FFF2-40B4-BE49-F238E27FC236}">
                <a16:creationId xmlns:a16="http://schemas.microsoft.com/office/drawing/2014/main" id="{86012E3C-420D-47A4-A3D7-70675064CD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3672" y="1825625"/>
            <a:ext cx="336465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96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E890-3FCD-AF1E-C9CB-681CC52DE565}"/>
              </a:ext>
            </a:extLst>
          </p:cNvPr>
          <p:cNvSpPr>
            <a:spLocks noGrp="1"/>
          </p:cNvSpPr>
          <p:nvPr>
            <p:ph type="title"/>
          </p:nvPr>
        </p:nvSpPr>
        <p:spPr/>
        <p:txBody>
          <a:bodyPr/>
          <a:lstStyle/>
          <a:p>
            <a:r>
              <a:rPr lang="en-GB" dirty="0"/>
              <a:t>Noticing internal states</a:t>
            </a:r>
          </a:p>
        </p:txBody>
      </p:sp>
      <p:sp>
        <p:nvSpPr>
          <p:cNvPr id="3" name="Content Placeholder 2">
            <a:extLst>
              <a:ext uri="{FF2B5EF4-FFF2-40B4-BE49-F238E27FC236}">
                <a16:creationId xmlns:a16="http://schemas.microsoft.com/office/drawing/2014/main" id="{FF19FF4A-267D-A5A7-8721-A8894DC68D1D}"/>
              </a:ext>
            </a:extLst>
          </p:cNvPr>
          <p:cNvSpPr>
            <a:spLocks noGrp="1"/>
          </p:cNvSpPr>
          <p:nvPr>
            <p:ph idx="1"/>
          </p:nvPr>
        </p:nvSpPr>
        <p:spPr/>
        <p:txBody>
          <a:bodyPr>
            <a:normAutofit lnSpcReduction="10000"/>
          </a:bodyPr>
          <a:lstStyle/>
          <a:p>
            <a:r>
              <a:rPr lang="en-GB" dirty="0"/>
              <a:t>Noticing your thoughts, feelings, physical sensations</a:t>
            </a:r>
          </a:p>
          <a:p>
            <a:r>
              <a:rPr lang="en-GB" dirty="0"/>
              <a:t>Being an observer </a:t>
            </a:r>
          </a:p>
          <a:p>
            <a:r>
              <a:rPr lang="en-GB" dirty="0"/>
              <a:t>Being curious</a:t>
            </a:r>
          </a:p>
          <a:p>
            <a:r>
              <a:rPr lang="en-GB" dirty="0"/>
              <a:t>Non-judgmental/non critical</a:t>
            </a:r>
          </a:p>
          <a:p>
            <a:endParaRPr lang="en-GB" dirty="0"/>
          </a:p>
          <a:p>
            <a:r>
              <a:rPr lang="en-GB" dirty="0"/>
              <a:t>“</a:t>
            </a:r>
            <a:r>
              <a:rPr lang="en-GB" u="sng" dirty="0"/>
              <a:t>I notice that </a:t>
            </a:r>
            <a:r>
              <a:rPr lang="en-GB" dirty="0"/>
              <a:t>I’m feeling X”</a:t>
            </a:r>
          </a:p>
          <a:p>
            <a:r>
              <a:rPr lang="en-GB" dirty="0"/>
              <a:t>“</a:t>
            </a:r>
            <a:r>
              <a:rPr lang="en-GB" u="sng" dirty="0"/>
              <a:t>I’m having the thought that </a:t>
            </a:r>
            <a:r>
              <a:rPr lang="en-GB" dirty="0"/>
              <a:t>the cancer might come back”</a:t>
            </a:r>
          </a:p>
          <a:p>
            <a:r>
              <a:rPr lang="en-GB" dirty="0"/>
              <a:t>“</a:t>
            </a:r>
            <a:r>
              <a:rPr lang="en-GB" u="sng" dirty="0"/>
              <a:t>I’m aware that </a:t>
            </a:r>
            <a:r>
              <a:rPr lang="en-GB" dirty="0"/>
              <a:t>I’m feeling worried about the future”</a:t>
            </a:r>
          </a:p>
          <a:p>
            <a:r>
              <a:rPr lang="en-GB" dirty="0"/>
              <a:t>“</a:t>
            </a:r>
            <a:r>
              <a:rPr lang="en-GB" u="sng" dirty="0"/>
              <a:t>I’m aware of </a:t>
            </a:r>
            <a:r>
              <a:rPr lang="en-GB" dirty="0"/>
              <a:t>pressure around my temples”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7686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96CA-BC7B-91B9-E139-F6E1AD42571A}"/>
              </a:ext>
            </a:extLst>
          </p:cNvPr>
          <p:cNvSpPr>
            <a:spLocks noGrp="1"/>
          </p:cNvSpPr>
          <p:nvPr>
            <p:ph type="title"/>
          </p:nvPr>
        </p:nvSpPr>
        <p:spPr>
          <a:xfrm>
            <a:off x="838200" y="365125"/>
            <a:ext cx="10515600" cy="602541"/>
          </a:xfrm>
        </p:spPr>
        <p:txBody>
          <a:bodyPr>
            <a:normAutofit fontScale="90000"/>
          </a:bodyPr>
          <a:lstStyle/>
          <a:p>
            <a:pPr algn="ctr"/>
            <a:r>
              <a:rPr lang="en-GB" dirty="0"/>
              <a:t>Metaphors</a:t>
            </a:r>
          </a:p>
        </p:txBody>
      </p:sp>
      <p:pic>
        <p:nvPicPr>
          <p:cNvPr id="1028" name="Picture 4" descr="Image result for clouds">
            <a:extLst>
              <a:ext uri="{FF2B5EF4-FFF2-40B4-BE49-F238E27FC236}">
                <a16:creationId xmlns:a16="http://schemas.microsoft.com/office/drawing/2014/main" id="{D5AC7712-F216-209A-3180-F9D507F953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282" y="1143213"/>
            <a:ext cx="5917338" cy="2285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aves on a stream">
            <a:extLst>
              <a:ext uri="{FF2B5EF4-FFF2-40B4-BE49-F238E27FC236}">
                <a16:creationId xmlns:a16="http://schemas.microsoft.com/office/drawing/2014/main" id="{BFBFA7A7-FA4E-4352-AAD8-44AC76E3A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2948" y="967666"/>
            <a:ext cx="3230852" cy="4632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rain ">
            <a:extLst>
              <a:ext uri="{FF2B5EF4-FFF2-40B4-BE49-F238E27FC236}">
                <a16:creationId xmlns:a16="http://schemas.microsoft.com/office/drawing/2014/main" id="{0153D1EA-477E-A687-8B03-F94715E65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82" y="3954275"/>
            <a:ext cx="5917338" cy="2707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5A9937-392F-F713-C64F-CACB52D31585}"/>
              </a:ext>
            </a:extLst>
          </p:cNvPr>
          <p:cNvSpPr txBox="1"/>
          <p:nvPr/>
        </p:nvSpPr>
        <p:spPr>
          <a:xfrm>
            <a:off x="8282866" y="5705668"/>
            <a:ext cx="3230852" cy="369332"/>
          </a:xfrm>
          <a:prstGeom prst="rect">
            <a:avLst/>
          </a:prstGeom>
          <a:noFill/>
        </p:spPr>
        <p:txBody>
          <a:bodyPr wrap="square" rtlCol="0">
            <a:spAutoFit/>
          </a:bodyPr>
          <a:lstStyle/>
          <a:p>
            <a:r>
              <a:rPr lang="en-GB" dirty="0"/>
              <a:t>Thoughts as leaves on a stream</a:t>
            </a:r>
          </a:p>
        </p:txBody>
      </p:sp>
      <p:sp>
        <p:nvSpPr>
          <p:cNvPr id="4" name="TextBox 3">
            <a:extLst>
              <a:ext uri="{FF2B5EF4-FFF2-40B4-BE49-F238E27FC236}">
                <a16:creationId xmlns:a16="http://schemas.microsoft.com/office/drawing/2014/main" id="{D5702E90-4878-66FC-2E8A-316414D3B99E}"/>
              </a:ext>
            </a:extLst>
          </p:cNvPr>
          <p:cNvSpPr txBox="1"/>
          <p:nvPr/>
        </p:nvSpPr>
        <p:spPr>
          <a:xfrm>
            <a:off x="1515498" y="3506971"/>
            <a:ext cx="4494684" cy="369332"/>
          </a:xfrm>
          <a:prstGeom prst="rect">
            <a:avLst/>
          </a:prstGeom>
          <a:noFill/>
        </p:spPr>
        <p:txBody>
          <a:bodyPr wrap="square" rtlCol="0">
            <a:spAutoFit/>
          </a:bodyPr>
          <a:lstStyle/>
          <a:p>
            <a:r>
              <a:rPr lang="en-GB" dirty="0"/>
              <a:t>Thoughts as clouds moving across the sky</a:t>
            </a:r>
          </a:p>
        </p:txBody>
      </p:sp>
      <p:sp>
        <p:nvSpPr>
          <p:cNvPr id="5" name="TextBox 4">
            <a:extLst>
              <a:ext uri="{FF2B5EF4-FFF2-40B4-BE49-F238E27FC236}">
                <a16:creationId xmlns:a16="http://schemas.microsoft.com/office/drawing/2014/main" id="{392154C9-07FD-7C59-41EC-7CCEF9277765}"/>
              </a:ext>
            </a:extLst>
          </p:cNvPr>
          <p:cNvSpPr txBox="1"/>
          <p:nvPr/>
        </p:nvSpPr>
        <p:spPr>
          <a:xfrm>
            <a:off x="6881674" y="6308209"/>
            <a:ext cx="4366334" cy="369332"/>
          </a:xfrm>
          <a:prstGeom prst="rect">
            <a:avLst/>
          </a:prstGeom>
          <a:noFill/>
        </p:spPr>
        <p:txBody>
          <a:bodyPr wrap="square" rtlCol="0">
            <a:spAutoFit/>
          </a:bodyPr>
          <a:lstStyle/>
          <a:p>
            <a:r>
              <a:rPr lang="en-GB" dirty="0"/>
              <a:t>Thoughts as trains leaving the platform</a:t>
            </a:r>
          </a:p>
        </p:txBody>
      </p:sp>
    </p:spTree>
    <p:extLst>
      <p:ext uri="{BB962C8B-B14F-4D97-AF65-F5344CB8AC3E}">
        <p14:creationId xmlns:p14="http://schemas.microsoft.com/office/powerpoint/2010/main" val="95285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827B-5216-41F9-899E-70611F65E93A}"/>
              </a:ext>
            </a:extLst>
          </p:cNvPr>
          <p:cNvSpPr>
            <a:spLocks noGrp="1"/>
          </p:cNvSpPr>
          <p:nvPr>
            <p:ph type="title"/>
          </p:nvPr>
        </p:nvSpPr>
        <p:spPr>
          <a:xfrm>
            <a:off x="838200" y="365126"/>
            <a:ext cx="10515600" cy="851116"/>
          </a:xfrm>
        </p:spPr>
        <p:txBody>
          <a:bodyPr/>
          <a:lstStyle/>
          <a:p>
            <a:r>
              <a:rPr lang="en-GB" dirty="0"/>
              <a:t>Mindfulness of breath exercise </a:t>
            </a:r>
          </a:p>
        </p:txBody>
      </p:sp>
      <p:sp>
        <p:nvSpPr>
          <p:cNvPr id="3" name="Content Placeholder 2">
            <a:extLst>
              <a:ext uri="{FF2B5EF4-FFF2-40B4-BE49-F238E27FC236}">
                <a16:creationId xmlns:a16="http://schemas.microsoft.com/office/drawing/2014/main" id="{8D99728A-3656-9C14-34CF-1B8B59944126}"/>
              </a:ext>
            </a:extLst>
          </p:cNvPr>
          <p:cNvSpPr>
            <a:spLocks noGrp="1"/>
          </p:cNvSpPr>
          <p:nvPr>
            <p:ph idx="1"/>
          </p:nvPr>
        </p:nvSpPr>
        <p:spPr>
          <a:xfrm>
            <a:off x="838200" y="1518082"/>
            <a:ext cx="10515600" cy="5113537"/>
          </a:xfrm>
        </p:spPr>
        <p:txBody>
          <a:bodyPr>
            <a:normAutofit fontScale="85000" lnSpcReduction="10000"/>
          </a:bodyPr>
          <a:lstStyle/>
          <a:p>
            <a:pPr algn="l">
              <a:lnSpc>
                <a:spcPct val="150000"/>
              </a:lnSpc>
            </a:pPr>
            <a:r>
              <a:rPr lang="en-GB" sz="1900" b="0" i="1" dirty="0">
                <a:effectLst/>
              </a:rPr>
              <a:t>Let's begin by taking a moment to allow your body to settle</a:t>
            </a:r>
            <a:endParaRPr lang="en-GB" sz="1900" i="1" dirty="0"/>
          </a:p>
          <a:p>
            <a:pPr algn="l">
              <a:lnSpc>
                <a:spcPct val="150000"/>
              </a:lnSpc>
            </a:pPr>
            <a:r>
              <a:rPr lang="en-GB" sz="1900" b="0" i="1" dirty="0">
                <a:effectLst/>
              </a:rPr>
              <a:t>Find a comfortable position </a:t>
            </a:r>
          </a:p>
          <a:p>
            <a:pPr algn="l">
              <a:lnSpc>
                <a:spcPct val="150000"/>
              </a:lnSpc>
            </a:pPr>
            <a:r>
              <a:rPr lang="en-GB" sz="1900" b="0" i="1" dirty="0">
                <a:effectLst/>
              </a:rPr>
              <a:t>You can close your eyes or keep them open with a soft gaze downward a few feet in front of you</a:t>
            </a:r>
            <a:endParaRPr lang="en-GB" sz="1900" i="1" dirty="0"/>
          </a:p>
          <a:p>
            <a:pPr algn="l">
              <a:lnSpc>
                <a:spcPct val="150000"/>
              </a:lnSpc>
            </a:pPr>
            <a:r>
              <a:rPr lang="en-GB" sz="1900" b="0" i="1" dirty="0">
                <a:effectLst/>
              </a:rPr>
              <a:t>Let the belly and shoulders relax</a:t>
            </a:r>
            <a:endParaRPr lang="en-GB" sz="1900" i="1" dirty="0"/>
          </a:p>
          <a:p>
            <a:pPr algn="l">
              <a:lnSpc>
                <a:spcPct val="150000"/>
              </a:lnSpc>
            </a:pPr>
            <a:r>
              <a:rPr lang="en-GB" sz="1900" b="0" i="1" dirty="0">
                <a:effectLst/>
              </a:rPr>
              <a:t>Now take three slow breaths in ….and slowly out….</a:t>
            </a:r>
          </a:p>
          <a:p>
            <a:pPr algn="l">
              <a:lnSpc>
                <a:spcPct val="150000"/>
              </a:lnSpc>
            </a:pPr>
            <a:r>
              <a:rPr lang="en-GB" sz="1900" b="0" i="1" dirty="0">
                <a:effectLst/>
              </a:rPr>
              <a:t>See if you can bring your attention to your nostrils…and keep breathing slowly in and out</a:t>
            </a:r>
          </a:p>
          <a:p>
            <a:pPr algn="l">
              <a:lnSpc>
                <a:spcPct val="150000"/>
              </a:lnSpc>
            </a:pPr>
            <a:r>
              <a:rPr lang="en-GB" sz="1900" b="0" i="1" dirty="0">
                <a:effectLst/>
              </a:rPr>
              <a:t>See if you can notice any difference in the temperature of the air around your nostrils as you breath in and out</a:t>
            </a:r>
          </a:p>
          <a:p>
            <a:pPr algn="l">
              <a:lnSpc>
                <a:spcPct val="150000"/>
              </a:lnSpc>
            </a:pPr>
            <a:r>
              <a:rPr lang="en-GB" sz="1900" i="1" dirty="0"/>
              <a:t>Notice any thoughts/feelings/sensations that show up for you….acknowledge them and see if you can gently bring your focus back to your nostrils</a:t>
            </a:r>
          </a:p>
          <a:p>
            <a:pPr algn="l">
              <a:lnSpc>
                <a:spcPct val="150000"/>
              </a:lnSpc>
            </a:pPr>
            <a:r>
              <a:rPr lang="en-GB" sz="1900" b="0" i="1" dirty="0">
                <a:effectLst/>
              </a:rPr>
              <a:t>Keep this going for another 30 seconds or so</a:t>
            </a:r>
            <a:br>
              <a:rPr lang="en-GB" b="0" i="0" dirty="0">
                <a:effectLst/>
                <a:latin typeface="Poppins" panose="020B0502040204020203" pitchFamily="2" charset="0"/>
              </a:rPr>
            </a:br>
            <a:endParaRPr lang="en-GB" b="0" i="0" dirty="0">
              <a:effectLst/>
              <a:latin typeface="Poppins" panose="020B0502040204020203" pitchFamily="2" charset="0"/>
            </a:endParaRPr>
          </a:p>
          <a:p>
            <a:pPr marL="0" indent="0">
              <a:buNone/>
            </a:pPr>
            <a:endParaRPr lang="en-GB" dirty="0"/>
          </a:p>
        </p:txBody>
      </p:sp>
    </p:spTree>
    <p:extLst>
      <p:ext uri="{BB962C8B-B14F-4D97-AF65-F5344CB8AC3E}">
        <p14:creationId xmlns:p14="http://schemas.microsoft.com/office/powerpoint/2010/main" val="12569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249F03-74D4-4235-96FE-F53A76CD4B1C}"/>
              </a:ext>
            </a:extLst>
          </p:cNvPr>
          <p:cNvSpPr>
            <a:spLocks noGrp="1"/>
          </p:cNvSpPr>
          <p:nvPr>
            <p:ph type="title"/>
          </p:nvPr>
        </p:nvSpPr>
        <p:spPr>
          <a:xfrm>
            <a:off x="777049" y="214780"/>
            <a:ext cx="6457070" cy="1520235"/>
          </a:xfrm>
        </p:spPr>
        <p:txBody>
          <a:bodyPr anchor="b">
            <a:normAutofit/>
          </a:bodyPr>
          <a:lstStyle/>
          <a:p>
            <a:r>
              <a:rPr lang="en-GB" sz="4000" dirty="0"/>
              <a:t>Taking control &amp; letting go</a:t>
            </a:r>
            <a:br>
              <a:rPr lang="en-GB" sz="4000" dirty="0"/>
            </a:br>
            <a:endParaRPr lang="en-GB" sz="4000" dirty="0"/>
          </a:p>
        </p:txBody>
      </p:sp>
      <p:sp>
        <p:nvSpPr>
          <p:cNvPr id="3" name="Content Placeholder 2">
            <a:extLst>
              <a:ext uri="{FF2B5EF4-FFF2-40B4-BE49-F238E27FC236}">
                <a16:creationId xmlns:a16="http://schemas.microsoft.com/office/drawing/2014/main" id="{ABA2DCE2-B610-4AD8-A208-DEF6BDCDB883}"/>
              </a:ext>
            </a:extLst>
          </p:cNvPr>
          <p:cNvSpPr>
            <a:spLocks noGrp="1"/>
          </p:cNvSpPr>
          <p:nvPr>
            <p:ph idx="1"/>
          </p:nvPr>
        </p:nvSpPr>
        <p:spPr>
          <a:xfrm>
            <a:off x="777049" y="1735015"/>
            <a:ext cx="4783697" cy="4437713"/>
          </a:xfrm>
        </p:spPr>
        <p:txBody>
          <a:bodyPr>
            <a:normAutofit fontScale="92500" lnSpcReduction="10000"/>
          </a:bodyPr>
          <a:lstStyle/>
          <a:p>
            <a:r>
              <a:rPr lang="en-GB" sz="2400" dirty="0"/>
              <a:t>Lots of energy spent on things we can’t control can lead to more distress</a:t>
            </a:r>
          </a:p>
          <a:p>
            <a:endParaRPr lang="en-GB" sz="2400" dirty="0"/>
          </a:p>
          <a:p>
            <a:r>
              <a:rPr lang="en-GB" sz="2400" dirty="0"/>
              <a:t>Focussing on the things in our life that we can still control or influence – no matter how small – can be helpful</a:t>
            </a:r>
          </a:p>
          <a:p>
            <a:endParaRPr lang="en-GB" sz="2400" dirty="0"/>
          </a:p>
          <a:p>
            <a:r>
              <a:rPr lang="en-GB" sz="2400" dirty="0"/>
              <a:t>Giving up control of some things can be helpful </a:t>
            </a:r>
          </a:p>
          <a:p>
            <a:endParaRPr lang="en-GB" sz="2400" dirty="0"/>
          </a:p>
          <a:p>
            <a:r>
              <a:rPr lang="en-GB" sz="2400" dirty="0"/>
              <a:t>Learn to park worries that cannot be solved</a:t>
            </a:r>
            <a:endParaRPr lang="en-GB" sz="2000" dirty="0"/>
          </a:p>
        </p:txBody>
      </p:sp>
      <p:pic>
        <p:nvPicPr>
          <p:cNvPr id="5" name="Picture 2" descr="See the source image">
            <a:extLst>
              <a:ext uri="{FF2B5EF4-FFF2-40B4-BE49-F238E27FC236}">
                <a16:creationId xmlns:a16="http://schemas.microsoft.com/office/drawing/2014/main" id="{71F342BF-92ED-D3DE-EF86-17B125FDED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5233" y="973015"/>
            <a:ext cx="5038566" cy="503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9ED76F-6A61-0EC8-86D5-0362518EF0BB}"/>
              </a:ext>
            </a:extLst>
          </p:cNvPr>
          <p:cNvSpPr txBox="1"/>
          <p:nvPr/>
        </p:nvSpPr>
        <p:spPr>
          <a:xfrm>
            <a:off x="8246988" y="1735015"/>
            <a:ext cx="1175056" cy="369332"/>
          </a:xfrm>
          <a:prstGeom prst="rect">
            <a:avLst/>
          </a:prstGeom>
          <a:solidFill>
            <a:srgbClr val="BF95DF"/>
          </a:solidFill>
        </p:spPr>
        <p:txBody>
          <a:bodyPr wrap="square" rtlCol="0">
            <a:spAutoFit/>
          </a:bodyPr>
          <a:lstStyle/>
          <a:p>
            <a:r>
              <a:rPr lang="en-GB" dirty="0">
                <a:solidFill>
                  <a:schemeClr val="bg1"/>
                </a:solidFill>
              </a:rPr>
              <a:t>Influence</a:t>
            </a:r>
          </a:p>
        </p:txBody>
      </p:sp>
    </p:spTree>
    <p:extLst>
      <p:ext uri="{BB962C8B-B14F-4D97-AF65-F5344CB8AC3E}">
        <p14:creationId xmlns:p14="http://schemas.microsoft.com/office/powerpoint/2010/main" val="252407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06F-8C48-4B20-AE1D-A450A50DA671}"/>
              </a:ext>
            </a:extLst>
          </p:cNvPr>
          <p:cNvSpPr>
            <a:spLocks noGrp="1"/>
          </p:cNvSpPr>
          <p:nvPr>
            <p:ph type="title"/>
          </p:nvPr>
        </p:nvSpPr>
        <p:spPr>
          <a:xfrm>
            <a:off x="838200" y="365125"/>
            <a:ext cx="4249615" cy="1325563"/>
          </a:xfrm>
        </p:spPr>
        <p:txBody>
          <a:bodyPr>
            <a:noAutofit/>
          </a:bodyPr>
          <a:lstStyle/>
          <a:p>
            <a:r>
              <a:rPr lang="en-US" sz="3600" dirty="0"/>
              <a:t>Taking control and letting go…some examples</a:t>
            </a:r>
          </a:p>
        </p:txBody>
      </p:sp>
      <p:sp>
        <p:nvSpPr>
          <p:cNvPr id="8" name="Oval Callout 7">
            <a:extLst>
              <a:ext uri="{FF2B5EF4-FFF2-40B4-BE49-F238E27FC236}">
                <a16:creationId xmlns:a16="http://schemas.microsoft.com/office/drawing/2014/main" id="{BC22E064-B5D7-1416-9801-45BB93ACE633}"/>
              </a:ext>
            </a:extLst>
          </p:cNvPr>
          <p:cNvSpPr/>
          <p:nvPr/>
        </p:nvSpPr>
        <p:spPr>
          <a:xfrm>
            <a:off x="4108850" y="767266"/>
            <a:ext cx="4385951" cy="194585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A2258DB-9FBF-6E78-2D9C-2B4680D8F6EA}"/>
              </a:ext>
            </a:extLst>
          </p:cNvPr>
          <p:cNvSpPr txBox="1"/>
          <p:nvPr/>
        </p:nvSpPr>
        <p:spPr>
          <a:xfrm>
            <a:off x="4746411" y="1127136"/>
            <a:ext cx="3491345" cy="1384995"/>
          </a:xfrm>
          <a:prstGeom prst="rect">
            <a:avLst/>
          </a:prstGeom>
          <a:noFill/>
        </p:spPr>
        <p:txBody>
          <a:bodyPr wrap="square" rtlCol="0">
            <a:spAutoFit/>
          </a:bodyPr>
          <a:lstStyle/>
          <a:p>
            <a:r>
              <a:rPr lang="en-US" sz="1400" dirty="0"/>
              <a:t>‘For a long time I needed to know what had caused my cancer…I obsessed over it. It really got me down more than anything. Once I let go of needing to know, I began to enjoy other things in my life again and focus on them instead’</a:t>
            </a:r>
          </a:p>
        </p:txBody>
      </p:sp>
      <p:sp>
        <p:nvSpPr>
          <p:cNvPr id="10" name="TextBox 9">
            <a:extLst>
              <a:ext uri="{FF2B5EF4-FFF2-40B4-BE49-F238E27FC236}">
                <a16:creationId xmlns:a16="http://schemas.microsoft.com/office/drawing/2014/main" id="{DDE74269-EF4D-1D3B-010F-C45E30B0BECD}"/>
              </a:ext>
            </a:extLst>
          </p:cNvPr>
          <p:cNvSpPr txBox="1"/>
          <p:nvPr/>
        </p:nvSpPr>
        <p:spPr>
          <a:xfrm>
            <a:off x="838200" y="2525022"/>
            <a:ext cx="2268187" cy="1384995"/>
          </a:xfrm>
          <a:prstGeom prst="rect">
            <a:avLst/>
          </a:prstGeom>
          <a:noFill/>
        </p:spPr>
        <p:txBody>
          <a:bodyPr wrap="square" rtlCol="0">
            <a:spAutoFit/>
          </a:bodyPr>
          <a:lstStyle/>
          <a:p>
            <a:r>
              <a:rPr lang="en-US" sz="1400" dirty="0"/>
              <a:t>‘I couldn’t predict when I would have good days and so I started to be more spontaneous and make the most of the times when I felt well’</a:t>
            </a:r>
          </a:p>
        </p:txBody>
      </p:sp>
      <p:sp>
        <p:nvSpPr>
          <p:cNvPr id="11" name="Oval Callout 10">
            <a:extLst>
              <a:ext uri="{FF2B5EF4-FFF2-40B4-BE49-F238E27FC236}">
                <a16:creationId xmlns:a16="http://schemas.microsoft.com/office/drawing/2014/main" id="{4DD3C0C5-A809-0A28-636A-2E50613314A8}"/>
              </a:ext>
            </a:extLst>
          </p:cNvPr>
          <p:cNvSpPr/>
          <p:nvPr/>
        </p:nvSpPr>
        <p:spPr>
          <a:xfrm>
            <a:off x="314854" y="2343102"/>
            <a:ext cx="3204358" cy="1698171"/>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Callout 11">
            <a:extLst>
              <a:ext uri="{FF2B5EF4-FFF2-40B4-BE49-F238E27FC236}">
                <a16:creationId xmlns:a16="http://schemas.microsoft.com/office/drawing/2014/main" id="{97D328E1-B3BD-164E-6784-B71949F62D99}"/>
              </a:ext>
            </a:extLst>
          </p:cNvPr>
          <p:cNvSpPr/>
          <p:nvPr/>
        </p:nvSpPr>
        <p:spPr>
          <a:xfrm>
            <a:off x="7911915" y="4227438"/>
            <a:ext cx="4179121" cy="226818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F85DF3-16C3-9F63-379F-15BD206938A2}"/>
              </a:ext>
            </a:extLst>
          </p:cNvPr>
          <p:cNvSpPr txBox="1"/>
          <p:nvPr/>
        </p:nvSpPr>
        <p:spPr>
          <a:xfrm>
            <a:off x="8734254" y="4561312"/>
            <a:ext cx="2994561" cy="1600438"/>
          </a:xfrm>
          <a:prstGeom prst="rect">
            <a:avLst/>
          </a:prstGeom>
          <a:noFill/>
        </p:spPr>
        <p:txBody>
          <a:bodyPr wrap="square" rtlCol="0">
            <a:spAutoFit/>
          </a:bodyPr>
          <a:lstStyle/>
          <a:p>
            <a:r>
              <a:rPr lang="en-US" sz="1400" dirty="0"/>
              <a:t>‘When I was told I had cancer, my whole world felt out of control….I got a lot of comfort from sticking to my usual routine as best I could…I enjoyed the predictability of walking my dog every day, even if I couldn’t walk as far as I used to’</a:t>
            </a:r>
          </a:p>
        </p:txBody>
      </p:sp>
      <p:sp>
        <p:nvSpPr>
          <p:cNvPr id="14" name="Oval Callout 13">
            <a:extLst>
              <a:ext uri="{FF2B5EF4-FFF2-40B4-BE49-F238E27FC236}">
                <a16:creationId xmlns:a16="http://schemas.microsoft.com/office/drawing/2014/main" id="{49F8083B-4F74-4E77-1A23-5C3122C3876D}"/>
              </a:ext>
            </a:extLst>
          </p:cNvPr>
          <p:cNvSpPr/>
          <p:nvPr/>
        </p:nvSpPr>
        <p:spPr>
          <a:xfrm>
            <a:off x="2456237" y="4645501"/>
            <a:ext cx="2747737" cy="151624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081FFE6-A0A4-F731-6E4B-15B9A7C232DE}"/>
              </a:ext>
            </a:extLst>
          </p:cNvPr>
          <p:cNvSpPr txBox="1"/>
          <p:nvPr/>
        </p:nvSpPr>
        <p:spPr>
          <a:xfrm>
            <a:off x="2867487" y="4992200"/>
            <a:ext cx="2336487" cy="738664"/>
          </a:xfrm>
          <a:prstGeom prst="rect">
            <a:avLst/>
          </a:prstGeom>
          <a:noFill/>
        </p:spPr>
        <p:txBody>
          <a:bodyPr wrap="square" rtlCol="0">
            <a:spAutoFit/>
          </a:bodyPr>
          <a:lstStyle/>
          <a:p>
            <a:r>
              <a:rPr lang="en-US" sz="1400" dirty="0"/>
              <a:t>‘I started eating really healthily and walking …it helped me to feel in control’</a:t>
            </a:r>
          </a:p>
        </p:txBody>
      </p:sp>
      <p:sp>
        <p:nvSpPr>
          <p:cNvPr id="3" name="Oval Callout 10">
            <a:extLst>
              <a:ext uri="{FF2B5EF4-FFF2-40B4-BE49-F238E27FC236}">
                <a16:creationId xmlns:a16="http://schemas.microsoft.com/office/drawing/2014/main" id="{87FBC401-EB40-EE11-440D-6D505B9259B3}"/>
              </a:ext>
            </a:extLst>
          </p:cNvPr>
          <p:cNvSpPr/>
          <p:nvPr/>
        </p:nvSpPr>
        <p:spPr>
          <a:xfrm>
            <a:off x="8713464" y="365126"/>
            <a:ext cx="3333533" cy="178327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D114BCD-AD1E-AD60-92D1-5CD7B0BF8380}"/>
              </a:ext>
            </a:extLst>
          </p:cNvPr>
          <p:cNvSpPr txBox="1"/>
          <p:nvPr/>
        </p:nvSpPr>
        <p:spPr>
          <a:xfrm>
            <a:off x="9303102" y="623343"/>
            <a:ext cx="2268187" cy="1384995"/>
          </a:xfrm>
          <a:prstGeom prst="rect">
            <a:avLst/>
          </a:prstGeom>
          <a:noFill/>
        </p:spPr>
        <p:txBody>
          <a:bodyPr wrap="square" rtlCol="0">
            <a:spAutoFit/>
          </a:bodyPr>
          <a:lstStyle/>
          <a:p>
            <a:pPr algn="ctr"/>
            <a:r>
              <a:rPr lang="en-US" sz="1400" dirty="0"/>
              <a:t>‘I’ve always been a </a:t>
            </a:r>
            <a:r>
              <a:rPr lang="en-US" sz="1400" dirty="0" err="1"/>
              <a:t>planner..I</a:t>
            </a:r>
            <a:r>
              <a:rPr lang="en-US" sz="1400" dirty="0"/>
              <a:t> needed to let go of that for a while because making plans then having to cancel them became harder than not making  any at all’</a:t>
            </a:r>
          </a:p>
        </p:txBody>
      </p:sp>
      <p:sp>
        <p:nvSpPr>
          <p:cNvPr id="6" name="Oval Callout 7">
            <a:extLst>
              <a:ext uri="{FF2B5EF4-FFF2-40B4-BE49-F238E27FC236}">
                <a16:creationId xmlns:a16="http://schemas.microsoft.com/office/drawing/2014/main" id="{8CE29CF1-891B-0D40-165A-8B3FA378D0C8}"/>
              </a:ext>
            </a:extLst>
          </p:cNvPr>
          <p:cNvSpPr/>
          <p:nvPr/>
        </p:nvSpPr>
        <p:spPr>
          <a:xfrm>
            <a:off x="4327513" y="2947330"/>
            <a:ext cx="4385951" cy="194585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CCAA3B3-FF94-C8F3-899A-230721DA5D54}"/>
              </a:ext>
            </a:extLst>
          </p:cNvPr>
          <p:cNvSpPr txBox="1"/>
          <p:nvPr/>
        </p:nvSpPr>
        <p:spPr>
          <a:xfrm>
            <a:off x="4896564" y="3305587"/>
            <a:ext cx="3491345" cy="1384995"/>
          </a:xfrm>
          <a:prstGeom prst="rect">
            <a:avLst/>
          </a:prstGeom>
          <a:noFill/>
        </p:spPr>
        <p:txBody>
          <a:bodyPr wrap="square" rtlCol="0">
            <a:spAutoFit/>
          </a:bodyPr>
          <a:lstStyle/>
          <a:p>
            <a:r>
              <a:rPr lang="en-US" sz="1400" dirty="0"/>
              <a:t>‘Preparing for my consultant appointment helped me to get the most out of my appointments, so at least I’d always go away having had my questions answered, even though I couldn’t control what the answers would be..’</a:t>
            </a:r>
          </a:p>
        </p:txBody>
      </p:sp>
    </p:spTree>
    <p:extLst>
      <p:ext uri="{BB962C8B-B14F-4D97-AF65-F5344CB8AC3E}">
        <p14:creationId xmlns:p14="http://schemas.microsoft.com/office/powerpoint/2010/main" val="325933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outh West Cleft Service">
            <a:extLst>
              <a:ext uri="{FF2B5EF4-FFF2-40B4-BE49-F238E27FC236}">
                <a16:creationId xmlns:a16="http://schemas.microsoft.com/office/drawing/2014/main" id="{6A9497DD-EB90-5C7A-473F-430DBB07CF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1307" y="1617345"/>
            <a:ext cx="4403325" cy="4403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9401AE-1F72-C803-F251-4B4C90DDAAE7}"/>
              </a:ext>
            </a:extLst>
          </p:cNvPr>
          <p:cNvSpPr txBox="1"/>
          <p:nvPr/>
        </p:nvSpPr>
        <p:spPr>
          <a:xfrm>
            <a:off x="4769121" y="670718"/>
            <a:ext cx="3400148" cy="584775"/>
          </a:xfrm>
          <a:prstGeom prst="rect">
            <a:avLst/>
          </a:prstGeom>
          <a:noFill/>
        </p:spPr>
        <p:txBody>
          <a:bodyPr wrap="square" rtlCol="0">
            <a:spAutoFit/>
          </a:bodyPr>
          <a:lstStyle/>
          <a:p>
            <a:r>
              <a:rPr lang="en-GB" sz="3200" dirty="0">
                <a:solidFill>
                  <a:schemeClr val="accent6">
                    <a:lumMod val="75000"/>
                  </a:schemeClr>
                </a:solidFill>
                <a:latin typeface="Lucida Calligraphy" panose="03010101010101010101" pitchFamily="66" charset="0"/>
              </a:rPr>
              <a:t>Worry Tree</a:t>
            </a:r>
          </a:p>
        </p:txBody>
      </p:sp>
    </p:spTree>
    <p:extLst>
      <p:ext uri="{BB962C8B-B14F-4D97-AF65-F5344CB8AC3E}">
        <p14:creationId xmlns:p14="http://schemas.microsoft.com/office/powerpoint/2010/main" val="380534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Worry? And How Do I Stop Worrying?">
            <a:extLst>
              <a:ext uri="{FF2B5EF4-FFF2-40B4-BE49-F238E27FC236}">
                <a16:creationId xmlns:a16="http://schemas.microsoft.com/office/drawing/2014/main" id="{6AE70654-A64C-2915-D29C-6BAB5E66E6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9109" y="-107923"/>
            <a:ext cx="6298470" cy="726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3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6C83BC-494E-5416-FDA1-E2E2F2DD4AD9}"/>
              </a:ext>
            </a:extLst>
          </p:cNvPr>
          <p:cNvPicPr>
            <a:picLocks noChangeAspect="1"/>
          </p:cNvPicPr>
          <p:nvPr/>
        </p:nvPicPr>
        <p:blipFill>
          <a:blip r:embed="rId3"/>
          <a:stretch>
            <a:fillRect/>
          </a:stretch>
        </p:blipFill>
        <p:spPr>
          <a:xfrm>
            <a:off x="4588040" y="1458528"/>
            <a:ext cx="2664183" cy="749873"/>
          </a:xfrm>
          <a:prstGeom prst="rect">
            <a:avLst/>
          </a:prstGeom>
        </p:spPr>
      </p:pic>
      <p:pic>
        <p:nvPicPr>
          <p:cNvPr id="3" name="Picture 4" descr="Image result for 09:00">
            <a:extLst>
              <a:ext uri="{FF2B5EF4-FFF2-40B4-BE49-F238E27FC236}">
                <a16:creationId xmlns:a16="http://schemas.microsoft.com/office/drawing/2014/main" id="{B62483A6-B882-26AC-9562-66577C768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540" y="246032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ten minutes">
            <a:extLst>
              <a:ext uri="{FF2B5EF4-FFF2-40B4-BE49-F238E27FC236}">
                <a16:creationId xmlns:a16="http://schemas.microsoft.com/office/drawing/2014/main" id="{E885EFA5-8A1A-4781-BBB8-5E67E75E9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125" y="2307927"/>
            <a:ext cx="17335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EDBDE-BFE2-8E1A-8255-6759DEB518F8}"/>
              </a:ext>
            </a:extLst>
          </p:cNvPr>
          <p:cNvPicPr>
            <a:picLocks noChangeAspect="1"/>
          </p:cNvPicPr>
          <p:nvPr/>
        </p:nvPicPr>
        <p:blipFill>
          <a:blip r:embed="rId6"/>
          <a:stretch>
            <a:fillRect/>
          </a:stretch>
        </p:blipFill>
        <p:spPr>
          <a:xfrm>
            <a:off x="7749760" y="2460327"/>
            <a:ext cx="1347333" cy="1749704"/>
          </a:xfrm>
          <a:prstGeom prst="rect">
            <a:avLst/>
          </a:prstGeom>
        </p:spPr>
      </p:pic>
    </p:spTree>
    <p:extLst>
      <p:ext uri="{BB962C8B-B14F-4D97-AF65-F5344CB8AC3E}">
        <p14:creationId xmlns:p14="http://schemas.microsoft.com/office/powerpoint/2010/main" val="3392004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49D4-1B26-1EE5-A338-192010F5AEBF}"/>
              </a:ext>
            </a:extLst>
          </p:cNvPr>
          <p:cNvSpPr>
            <a:spLocks noGrp="1"/>
          </p:cNvSpPr>
          <p:nvPr>
            <p:ph type="title"/>
          </p:nvPr>
        </p:nvSpPr>
        <p:spPr>
          <a:xfrm>
            <a:off x="218678" y="365124"/>
            <a:ext cx="10515600" cy="1325563"/>
          </a:xfrm>
        </p:spPr>
        <p:txBody>
          <a:bodyPr/>
          <a:lstStyle/>
          <a:p>
            <a:r>
              <a:rPr lang="en-GB" dirty="0"/>
              <a:t>Dropping the anchor exercise</a:t>
            </a:r>
          </a:p>
        </p:txBody>
      </p:sp>
      <p:pic>
        <p:nvPicPr>
          <p:cNvPr id="4" name="Drop-Anchor-Audio-Exercise-2-minutes-1">
            <a:hlinkClick r:id="" action="ppaction://media"/>
            <a:extLst>
              <a:ext uri="{FF2B5EF4-FFF2-40B4-BE49-F238E27FC236}">
                <a16:creationId xmlns:a16="http://schemas.microsoft.com/office/drawing/2014/main" id="{F3592A81-BD1F-E395-59EC-8F6129B0D39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069102" y="723106"/>
            <a:ext cx="609600" cy="609600"/>
          </a:xfrm>
        </p:spPr>
      </p:pic>
      <p:pic>
        <p:nvPicPr>
          <p:cNvPr id="4098" name="Picture 2" descr="Image result for dropping tje anchor">
            <a:extLst>
              <a:ext uri="{FF2B5EF4-FFF2-40B4-BE49-F238E27FC236}">
                <a16:creationId xmlns:a16="http://schemas.microsoft.com/office/drawing/2014/main" id="{E277D52C-90C0-1011-97B1-549F3F7D23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678" y="1690688"/>
            <a:ext cx="7309586" cy="49278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D4C2EE-5FC1-FD65-AE61-1CB6CB5FFC2E}"/>
              </a:ext>
            </a:extLst>
          </p:cNvPr>
          <p:cNvSpPr txBox="1"/>
          <p:nvPr/>
        </p:nvSpPr>
        <p:spPr>
          <a:xfrm>
            <a:off x="8345010" y="1890944"/>
            <a:ext cx="3471169" cy="646331"/>
          </a:xfrm>
          <a:prstGeom prst="rect">
            <a:avLst/>
          </a:prstGeom>
          <a:noFill/>
        </p:spPr>
        <p:txBody>
          <a:bodyPr wrap="square" rtlCol="0">
            <a:spAutoFit/>
          </a:bodyPr>
          <a:lstStyle/>
          <a:p>
            <a:r>
              <a:rPr lang="en-GB" dirty="0">
                <a:hlinkClick r:id="rId7"/>
              </a:rPr>
              <a:t>Dropping Anchor Russ Harris Infographic (leedsth.nhs.uk)</a:t>
            </a:r>
            <a:endParaRPr lang="en-GB" dirty="0"/>
          </a:p>
        </p:txBody>
      </p:sp>
    </p:spTree>
    <p:extLst>
      <p:ext uri="{BB962C8B-B14F-4D97-AF65-F5344CB8AC3E}">
        <p14:creationId xmlns:p14="http://schemas.microsoft.com/office/powerpoint/2010/main" val="12048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488">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B27E1004-5353-42CE-A37D-4FDD22FB408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083" b="2367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4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17DC-1378-E623-8F05-902DC7FCA8EF}"/>
              </a:ext>
            </a:extLst>
          </p:cNvPr>
          <p:cNvSpPr>
            <a:spLocks noGrp="1"/>
          </p:cNvSpPr>
          <p:nvPr>
            <p:ph type="title"/>
          </p:nvPr>
        </p:nvSpPr>
        <p:spPr/>
        <p:txBody>
          <a:bodyPr/>
          <a:lstStyle/>
          <a:p>
            <a:r>
              <a:rPr lang="en-GB" dirty="0"/>
              <a:t>Growing around loss</a:t>
            </a:r>
          </a:p>
        </p:txBody>
      </p:sp>
      <p:sp>
        <p:nvSpPr>
          <p:cNvPr id="3" name="Content Placeholder 2">
            <a:extLst>
              <a:ext uri="{FF2B5EF4-FFF2-40B4-BE49-F238E27FC236}">
                <a16:creationId xmlns:a16="http://schemas.microsoft.com/office/drawing/2014/main" id="{8FD6775A-C82E-82E8-776C-F9F522DB6011}"/>
              </a:ext>
            </a:extLst>
          </p:cNvPr>
          <p:cNvSpPr>
            <a:spLocks noGrp="1"/>
          </p:cNvSpPr>
          <p:nvPr>
            <p:ph idx="1"/>
          </p:nvPr>
        </p:nvSpPr>
        <p:spPr/>
        <p:txBody>
          <a:bodyPr/>
          <a:lstStyle/>
          <a:p>
            <a:endParaRPr lang="en-GB" dirty="0"/>
          </a:p>
        </p:txBody>
      </p:sp>
      <p:sp>
        <p:nvSpPr>
          <p:cNvPr id="4" name="Oval 3">
            <a:extLst>
              <a:ext uri="{FF2B5EF4-FFF2-40B4-BE49-F238E27FC236}">
                <a16:creationId xmlns:a16="http://schemas.microsoft.com/office/drawing/2014/main" id="{CA2C1D3A-D30D-8878-FFD6-9AD9DF05C006}"/>
              </a:ext>
            </a:extLst>
          </p:cNvPr>
          <p:cNvSpPr/>
          <p:nvPr/>
        </p:nvSpPr>
        <p:spPr>
          <a:xfrm>
            <a:off x="2041865" y="2503502"/>
            <a:ext cx="2263806" cy="22460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42E7ADA-4A0D-DF39-8A37-29DF86986D7A}"/>
              </a:ext>
            </a:extLst>
          </p:cNvPr>
          <p:cNvSpPr/>
          <p:nvPr/>
        </p:nvSpPr>
        <p:spPr>
          <a:xfrm>
            <a:off x="2104009" y="2627789"/>
            <a:ext cx="2139517" cy="2015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78C06E8B-0EE1-44A5-6213-587359536390}"/>
              </a:ext>
            </a:extLst>
          </p:cNvPr>
          <p:cNvSpPr/>
          <p:nvPr/>
        </p:nvSpPr>
        <p:spPr>
          <a:xfrm>
            <a:off x="5877017" y="2148395"/>
            <a:ext cx="4669655" cy="3586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4304456-34CB-E92B-4735-136262AA8804}"/>
              </a:ext>
            </a:extLst>
          </p:cNvPr>
          <p:cNvSpPr/>
          <p:nvPr/>
        </p:nvSpPr>
        <p:spPr>
          <a:xfrm>
            <a:off x="7643673" y="2867486"/>
            <a:ext cx="1890944" cy="1882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FA8874D-8C7E-D02C-D7EF-81A691EB443A}"/>
              </a:ext>
            </a:extLst>
          </p:cNvPr>
          <p:cNvSpPr txBox="1"/>
          <p:nvPr/>
        </p:nvSpPr>
        <p:spPr>
          <a:xfrm>
            <a:off x="2796469" y="3488324"/>
            <a:ext cx="1026850" cy="261610"/>
          </a:xfrm>
          <a:prstGeom prst="rect">
            <a:avLst/>
          </a:prstGeom>
          <a:noFill/>
        </p:spPr>
        <p:txBody>
          <a:bodyPr wrap="square" rtlCol="0">
            <a:spAutoFit/>
          </a:bodyPr>
          <a:lstStyle/>
          <a:p>
            <a:r>
              <a:rPr lang="en-GB" sz="1100" dirty="0"/>
              <a:t>Grief/Loss</a:t>
            </a:r>
          </a:p>
        </p:txBody>
      </p:sp>
      <p:sp>
        <p:nvSpPr>
          <p:cNvPr id="10" name="TextBox 9">
            <a:extLst>
              <a:ext uri="{FF2B5EF4-FFF2-40B4-BE49-F238E27FC236}">
                <a16:creationId xmlns:a16="http://schemas.microsoft.com/office/drawing/2014/main" id="{43ACDAB0-6805-1D63-1562-BD78C9A10656}"/>
              </a:ext>
            </a:extLst>
          </p:cNvPr>
          <p:cNvSpPr txBox="1"/>
          <p:nvPr/>
        </p:nvSpPr>
        <p:spPr>
          <a:xfrm>
            <a:off x="8180773" y="3619129"/>
            <a:ext cx="1026850" cy="261610"/>
          </a:xfrm>
          <a:prstGeom prst="rect">
            <a:avLst/>
          </a:prstGeom>
          <a:noFill/>
        </p:spPr>
        <p:txBody>
          <a:bodyPr wrap="square" rtlCol="0">
            <a:spAutoFit/>
          </a:bodyPr>
          <a:lstStyle/>
          <a:p>
            <a:r>
              <a:rPr lang="en-GB" sz="1100" dirty="0"/>
              <a:t>Grief/Loss</a:t>
            </a:r>
          </a:p>
        </p:txBody>
      </p:sp>
    </p:spTree>
    <p:extLst>
      <p:ext uri="{BB962C8B-B14F-4D97-AF65-F5344CB8AC3E}">
        <p14:creationId xmlns:p14="http://schemas.microsoft.com/office/powerpoint/2010/main" val="13383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45AC-B424-DB3C-5D3C-8421AAB09B5D}"/>
              </a:ext>
            </a:extLst>
          </p:cNvPr>
          <p:cNvSpPr>
            <a:spLocks noGrp="1"/>
          </p:cNvSpPr>
          <p:nvPr>
            <p:ph type="title"/>
          </p:nvPr>
        </p:nvSpPr>
        <p:spPr>
          <a:xfrm>
            <a:off x="588932" y="581892"/>
            <a:ext cx="5279408" cy="1128068"/>
          </a:xfrm>
        </p:spPr>
        <p:txBody>
          <a:bodyPr anchor="ctr">
            <a:normAutofit/>
          </a:bodyPr>
          <a:lstStyle/>
          <a:p>
            <a:r>
              <a:rPr lang="en-US" dirty="0"/>
              <a:t>Values</a:t>
            </a:r>
          </a:p>
        </p:txBody>
      </p:sp>
      <p:sp>
        <p:nvSpPr>
          <p:cNvPr id="9" name="Content Placeholder 8">
            <a:extLst>
              <a:ext uri="{FF2B5EF4-FFF2-40B4-BE49-F238E27FC236}">
                <a16:creationId xmlns:a16="http://schemas.microsoft.com/office/drawing/2014/main" id="{FD534438-EF2C-009D-6384-6C28A974767E}"/>
              </a:ext>
            </a:extLst>
          </p:cNvPr>
          <p:cNvSpPr>
            <a:spLocks noGrp="1"/>
          </p:cNvSpPr>
          <p:nvPr>
            <p:ph idx="1"/>
          </p:nvPr>
        </p:nvSpPr>
        <p:spPr>
          <a:xfrm>
            <a:off x="590719" y="2330505"/>
            <a:ext cx="5936690" cy="3979585"/>
          </a:xfrm>
        </p:spPr>
        <p:txBody>
          <a:bodyPr anchor="ctr">
            <a:normAutofit/>
          </a:bodyPr>
          <a:lstStyle/>
          <a:p>
            <a:r>
              <a:rPr lang="en-US" sz="2000" dirty="0"/>
              <a:t>What matters most to you?</a:t>
            </a:r>
          </a:p>
          <a:p>
            <a:r>
              <a:rPr lang="en-US" sz="2000" dirty="0"/>
              <a:t>What would living well look like?</a:t>
            </a:r>
          </a:p>
          <a:p>
            <a:r>
              <a:rPr lang="en-US" sz="2000" dirty="0"/>
              <a:t>What would you be doing?</a:t>
            </a:r>
          </a:p>
          <a:p>
            <a:r>
              <a:rPr lang="en-US" sz="2000" dirty="0"/>
              <a:t>What would others notice?</a:t>
            </a:r>
          </a:p>
          <a:p>
            <a:endParaRPr lang="en-US" sz="2000" dirty="0"/>
          </a:p>
          <a:p>
            <a:r>
              <a:rPr lang="en-US" sz="2000" dirty="0"/>
              <a:t>What are the things that are getting in your way of doing the things that matter?</a:t>
            </a:r>
          </a:p>
          <a:p>
            <a:r>
              <a:rPr lang="en-US" sz="2000" dirty="0"/>
              <a:t>How might you adapt how you do things?</a:t>
            </a:r>
          </a:p>
        </p:txBody>
      </p:sp>
      <p:pic>
        <p:nvPicPr>
          <p:cNvPr id="5" name="Picture 4">
            <a:extLst>
              <a:ext uri="{FF2B5EF4-FFF2-40B4-BE49-F238E27FC236}">
                <a16:creationId xmlns:a16="http://schemas.microsoft.com/office/drawing/2014/main" id="{59D040B5-B262-E550-9FE1-014F2F68C8B1}"/>
              </a:ext>
            </a:extLst>
          </p:cNvPr>
          <p:cNvPicPr>
            <a:picLocks noChangeAspect="1"/>
          </p:cNvPicPr>
          <p:nvPr/>
        </p:nvPicPr>
        <p:blipFill rotWithShape="1">
          <a:blip r:embed="rId3"/>
          <a:srcRect l="649" r="1585" b="3"/>
          <a:stretch/>
        </p:blipFill>
        <p:spPr>
          <a:xfrm>
            <a:off x="7083423" y="581892"/>
            <a:ext cx="4397433" cy="2518756"/>
          </a:xfrm>
          <a:prstGeom prst="rect">
            <a:avLst/>
          </a:prstGeom>
        </p:spPr>
      </p:pic>
      <p:pic>
        <p:nvPicPr>
          <p:cNvPr id="4" name="Content Placeholder 3">
            <a:extLst>
              <a:ext uri="{FF2B5EF4-FFF2-40B4-BE49-F238E27FC236}">
                <a16:creationId xmlns:a16="http://schemas.microsoft.com/office/drawing/2014/main" id="{ECCE8A89-6702-015B-A202-F8E3A50D5DF1}"/>
              </a:ext>
            </a:extLst>
          </p:cNvPr>
          <p:cNvPicPr>
            <a:picLocks noChangeAspect="1"/>
          </p:cNvPicPr>
          <p:nvPr/>
        </p:nvPicPr>
        <p:blipFill rotWithShape="1">
          <a:blip r:embed="rId4"/>
          <a:srcRect t="4457" r="1" b="12055"/>
          <a:stretch/>
        </p:blipFill>
        <p:spPr>
          <a:xfrm>
            <a:off x="7083423" y="3707894"/>
            <a:ext cx="4395569" cy="2518756"/>
          </a:xfrm>
          <a:prstGeom prst="rect">
            <a:avLst/>
          </a:prstGeom>
        </p:spPr>
      </p:pic>
    </p:spTree>
    <p:extLst>
      <p:ext uri="{BB962C8B-B14F-4D97-AF65-F5344CB8AC3E}">
        <p14:creationId xmlns:p14="http://schemas.microsoft.com/office/powerpoint/2010/main" val="311607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A725-EA2B-7D5F-495A-730C000C42F3}"/>
              </a:ext>
            </a:extLst>
          </p:cNvPr>
          <p:cNvSpPr>
            <a:spLocks noGrp="1"/>
          </p:cNvSpPr>
          <p:nvPr>
            <p:ph type="title"/>
          </p:nvPr>
        </p:nvSpPr>
        <p:spPr/>
        <p:txBody>
          <a:bodyPr/>
          <a:lstStyle/>
          <a:p>
            <a:r>
              <a:rPr lang="en-GB" dirty="0"/>
              <a:t>Where to go for further support</a:t>
            </a:r>
          </a:p>
        </p:txBody>
      </p:sp>
      <p:sp>
        <p:nvSpPr>
          <p:cNvPr id="3" name="Content Placeholder 2">
            <a:extLst>
              <a:ext uri="{FF2B5EF4-FFF2-40B4-BE49-F238E27FC236}">
                <a16:creationId xmlns:a16="http://schemas.microsoft.com/office/drawing/2014/main" id="{20F2AEC7-C367-189F-6918-55066E6C313F}"/>
              </a:ext>
            </a:extLst>
          </p:cNvPr>
          <p:cNvSpPr>
            <a:spLocks noGrp="1"/>
          </p:cNvSpPr>
          <p:nvPr>
            <p:ph idx="1"/>
          </p:nvPr>
        </p:nvSpPr>
        <p:spPr/>
        <p:txBody>
          <a:bodyPr>
            <a:normAutofit fontScale="85000" lnSpcReduction="20000"/>
          </a:bodyPr>
          <a:lstStyle/>
          <a:p>
            <a:r>
              <a:rPr lang="en-GB" sz="2600" dirty="0"/>
              <a:t>The Macmillan Hub based at GRH (including for financial advice)</a:t>
            </a:r>
          </a:p>
          <a:p>
            <a:pPr algn="l"/>
            <a:r>
              <a:rPr lang="en-GB" sz="2600" dirty="0"/>
              <a:t>Maggie’s: </a:t>
            </a:r>
            <a:r>
              <a:rPr lang="en-GB" sz="2600" b="0" i="0" dirty="0">
                <a:effectLst/>
                <a:hlinkClick r:id="rId2"/>
              </a:rPr>
              <a:t>www.maggiescentres.org</a:t>
            </a:r>
            <a:r>
              <a:rPr lang="en-GB" sz="2600" b="0" i="0" dirty="0">
                <a:effectLst/>
              </a:rPr>
              <a:t> (Cheltenham)</a:t>
            </a:r>
            <a:endParaRPr lang="en-GB" sz="2600" dirty="0"/>
          </a:p>
          <a:p>
            <a:r>
              <a:rPr lang="en-GB" sz="2600" dirty="0"/>
              <a:t>Charlies </a:t>
            </a:r>
            <a:r>
              <a:rPr lang="en-GB" sz="2600" dirty="0">
                <a:hlinkClick r:id="rId3"/>
              </a:rPr>
              <a:t>www.charlies.org.uk</a:t>
            </a:r>
            <a:r>
              <a:rPr lang="en-GB" sz="2600" dirty="0"/>
              <a:t> (Gloucester)</a:t>
            </a:r>
          </a:p>
          <a:p>
            <a:r>
              <a:rPr lang="en-GB" sz="2600" dirty="0"/>
              <a:t>Longfield Hospice </a:t>
            </a:r>
            <a:r>
              <a:rPr lang="en-GB" sz="2600" dirty="0">
                <a:hlinkClick r:id="rId4"/>
              </a:rPr>
              <a:t>www.longfields.org.uk</a:t>
            </a:r>
            <a:r>
              <a:rPr lang="en-GB" sz="2600" dirty="0"/>
              <a:t> (Minchinhampton)</a:t>
            </a:r>
          </a:p>
          <a:p>
            <a:r>
              <a:rPr lang="en-GB" sz="2600" dirty="0"/>
              <a:t>Great Oaks Hospice </a:t>
            </a:r>
            <a:r>
              <a:rPr lang="en-GB" sz="2600" dirty="0">
                <a:hlinkClick r:id="rId5"/>
              </a:rPr>
              <a:t>www.great-oaks.org.uk</a:t>
            </a:r>
            <a:r>
              <a:rPr lang="en-GB" sz="2600" dirty="0"/>
              <a:t> (Coleford)</a:t>
            </a:r>
          </a:p>
          <a:p>
            <a:r>
              <a:rPr lang="en-GB" sz="2600" dirty="0"/>
              <a:t>Free BUPA counselling sessions available through Macmillan </a:t>
            </a:r>
            <a:r>
              <a:rPr lang="en-GB" sz="2600" dirty="0">
                <a:hlinkClick r:id="rId6"/>
              </a:rPr>
              <a:t>www.macmillan.org.uk</a:t>
            </a:r>
            <a:endParaRPr lang="en-GB" sz="2600" dirty="0"/>
          </a:p>
          <a:p>
            <a:pPr>
              <a:buFont typeface="Wingdings" pitchFamily="2" charset="2"/>
              <a:buChar char="§"/>
            </a:pPr>
            <a:r>
              <a:rPr lang="en-GB" altLang="en-US" sz="2600" dirty="0"/>
              <a:t>Chaplaincy (for spiritual needs)</a:t>
            </a:r>
          </a:p>
          <a:p>
            <a:pPr>
              <a:buFont typeface="Wingdings" pitchFamily="2" charset="2"/>
              <a:buChar char="§"/>
            </a:pPr>
            <a:r>
              <a:rPr lang="en-GB" altLang="en-US" sz="2600" dirty="0"/>
              <a:t>Voluntary Support Groups (for informal or practical support)</a:t>
            </a:r>
          </a:p>
          <a:p>
            <a:pPr>
              <a:buFont typeface="Wingdings" pitchFamily="2" charset="2"/>
              <a:buChar char="§"/>
            </a:pPr>
            <a:r>
              <a:rPr lang="en-GB" altLang="en-US" sz="2600" dirty="0"/>
              <a:t>Listening Post; Gloucestershire Counselling Service for non-cancer work</a:t>
            </a:r>
          </a:p>
          <a:p>
            <a:pPr>
              <a:buFont typeface="Wingdings" pitchFamily="2" charset="2"/>
              <a:buChar char="§"/>
            </a:pPr>
            <a:r>
              <a:rPr lang="en-GB" altLang="en-US" sz="2600" dirty="0" err="1"/>
              <a:t>Trekstock</a:t>
            </a:r>
            <a:r>
              <a:rPr lang="en-GB" altLang="en-US" sz="2600" dirty="0"/>
              <a:t>, Shine for younger patients</a:t>
            </a:r>
            <a:endParaRPr lang="en-GB" sz="2600" dirty="0"/>
          </a:p>
          <a:p>
            <a:r>
              <a:rPr lang="en-GB" sz="2600" dirty="0"/>
              <a:t>Speak to your CNS if you think a referral to the cancer and palliative care psychology service might be helpful</a:t>
            </a:r>
          </a:p>
          <a:p>
            <a:endParaRPr lang="en-GB" dirty="0"/>
          </a:p>
        </p:txBody>
      </p:sp>
    </p:spTree>
    <p:extLst>
      <p:ext uri="{BB962C8B-B14F-4D97-AF65-F5344CB8AC3E}">
        <p14:creationId xmlns:p14="http://schemas.microsoft.com/office/powerpoint/2010/main" val="1954027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0074-1D5A-4D30-844F-47350625F02B}"/>
              </a:ext>
            </a:extLst>
          </p:cNvPr>
          <p:cNvSpPr>
            <a:spLocks noGrp="1"/>
          </p:cNvSpPr>
          <p:nvPr>
            <p:ph type="title"/>
          </p:nvPr>
        </p:nvSpPr>
        <p:spPr/>
        <p:txBody>
          <a:bodyPr/>
          <a:lstStyle/>
          <a:p>
            <a:r>
              <a:rPr lang="en-GB" dirty="0"/>
              <a:t>Resources</a:t>
            </a:r>
          </a:p>
        </p:txBody>
      </p:sp>
      <p:pic>
        <p:nvPicPr>
          <p:cNvPr id="4" name="Content Placeholder 3">
            <a:extLst>
              <a:ext uri="{FF2B5EF4-FFF2-40B4-BE49-F238E27FC236}">
                <a16:creationId xmlns:a16="http://schemas.microsoft.com/office/drawing/2014/main" id="{15F06DB1-AF43-4D8A-BC85-DF7D46E96530}"/>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80893" y="1655035"/>
            <a:ext cx="1886213" cy="288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96D1BEC-D90C-45C1-A580-ED5B0168BC6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36135" y="1643091"/>
            <a:ext cx="1881187" cy="289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Living Your Life with Cancer through Acceptance and Commitment Therapy: Flying over Thunderstorms">
            <a:extLst>
              <a:ext uri="{FF2B5EF4-FFF2-40B4-BE49-F238E27FC236}">
                <a16:creationId xmlns:a16="http://schemas.microsoft.com/office/drawing/2014/main" id="{36408BC5-4BCC-42EB-B342-6A0B12D2C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1" y="1649063"/>
            <a:ext cx="1881187" cy="2892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Cancer Survivor's Companion: Practical ways to cope with your feelings af... - Picture 1 of 1">
            <a:extLst>
              <a:ext uri="{FF2B5EF4-FFF2-40B4-BE49-F238E27FC236}">
                <a16:creationId xmlns:a16="http://schemas.microsoft.com/office/drawing/2014/main" id="{D9C3A7ED-DF78-43A8-A00A-CBFEF6EF1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845" y="1643091"/>
            <a:ext cx="1881187" cy="295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0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F3A9-2ADC-4731-94DD-B88E0111929F}"/>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DAECB173-4AC2-402D-8237-03BACAE6928C}"/>
              </a:ext>
            </a:extLst>
          </p:cNvPr>
          <p:cNvSpPr>
            <a:spLocks noGrp="1"/>
          </p:cNvSpPr>
          <p:nvPr>
            <p:ph idx="1"/>
          </p:nvPr>
        </p:nvSpPr>
        <p:spPr/>
        <p:txBody>
          <a:bodyPr/>
          <a:lstStyle/>
          <a:p>
            <a:r>
              <a:rPr lang="en-GB" sz="1800" dirty="0">
                <a:hlinkClick r:id="rId3"/>
              </a:rPr>
              <a:t>www.actmindfully.com.au/free-stuff/free-audio/</a:t>
            </a:r>
            <a:r>
              <a:rPr lang="en-GB" sz="1800" dirty="0"/>
              <a:t> (dropping the anchor and mindfulness audios-lots!)</a:t>
            </a:r>
          </a:p>
          <a:p>
            <a:endParaRPr lang="en-GB" sz="1800" dirty="0"/>
          </a:p>
          <a:p>
            <a:r>
              <a:rPr lang="en-GB" sz="1800" dirty="0">
                <a:hlinkClick r:id="rId4"/>
              </a:rPr>
              <a:t>Box Breathing - Reduce Anxiety - Navy SEAL Method | Hands-On Meditation - Bing video</a:t>
            </a:r>
            <a:r>
              <a:rPr lang="en-GB" sz="1800" dirty="0"/>
              <a:t> (square breathing exercise)</a:t>
            </a:r>
          </a:p>
          <a:p>
            <a:endParaRPr lang="en-GB" sz="1800" dirty="0"/>
          </a:p>
          <a:p>
            <a:r>
              <a:rPr lang="en-GB" sz="1800" dirty="0">
                <a:hlinkClick r:id="rId5"/>
              </a:rPr>
              <a:t>https://www.sfh-tr.nhs.uk/our-services/clinical-psychology-cancer-service/</a:t>
            </a:r>
            <a:r>
              <a:rPr lang="en-GB" sz="1800" dirty="0"/>
              <a:t> (excellent resources for coping emotionally)</a:t>
            </a:r>
          </a:p>
          <a:p>
            <a:endParaRPr lang="en-GB" dirty="0"/>
          </a:p>
          <a:p>
            <a:endParaRPr lang="en-GB" dirty="0"/>
          </a:p>
        </p:txBody>
      </p:sp>
    </p:spTree>
    <p:extLst>
      <p:ext uri="{BB962C8B-B14F-4D97-AF65-F5344CB8AC3E}">
        <p14:creationId xmlns:p14="http://schemas.microsoft.com/office/powerpoint/2010/main" val="4056927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309-2D09-2BB2-84F5-3E8E3423E5DB}"/>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EEDDB3B4-3244-3EA8-A653-35CF9CE65741}"/>
              </a:ext>
            </a:extLst>
          </p:cNvPr>
          <p:cNvSpPr>
            <a:spLocks noGrp="1"/>
          </p:cNvSpPr>
          <p:nvPr>
            <p:ph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Managing Fatigue - </a:t>
            </a:r>
            <a:r>
              <a:rPr lang="en-GB" sz="1800" u="sng" dirty="0">
                <a:solidFill>
                  <a:srgbClr val="0563C1"/>
                </a:solidFill>
                <a:effectLst/>
                <a:latin typeface="Calibri" panose="020F0502020204030204" pitchFamily="34" charset="0"/>
                <a:ea typeface="Calibri" panose="020F0502020204030204" pitchFamily="34" charset="0"/>
                <a:hlinkClick r:id="rId2"/>
              </a:rPr>
              <a:t>https://www.youtube.com/watch?v=T7albItnizw&amp;feature=youtu.be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Exercise - </a:t>
            </a:r>
            <a:r>
              <a:rPr lang="en-GB" sz="1800" u="sng" dirty="0">
                <a:solidFill>
                  <a:srgbClr val="0563C1"/>
                </a:solidFill>
                <a:effectLst/>
                <a:latin typeface="Calibri" panose="020F0502020204030204" pitchFamily="34" charset="0"/>
                <a:ea typeface="Calibri" panose="020F0502020204030204" pitchFamily="34" charset="0"/>
                <a:hlinkClick r:id="rId3"/>
              </a:rPr>
              <a:t>https://www.youtube.com/watch?v=FjaNjTvZv08&amp;feature=youtu.be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Sleep - </a:t>
            </a:r>
            <a:r>
              <a:rPr lang="en-GB" sz="1800" u="sng" dirty="0">
                <a:solidFill>
                  <a:srgbClr val="0563C1"/>
                </a:solidFill>
                <a:effectLst/>
                <a:latin typeface="Calibri" panose="020F0502020204030204" pitchFamily="34" charset="0"/>
                <a:ea typeface="Calibri" panose="020F0502020204030204" pitchFamily="34" charset="0"/>
                <a:hlinkClick r:id="rId4"/>
              </a:rPr>
              <a:t>https://www.youtube.com/watch?v=ML_NL8EdhCc&amp;feature=youtu.be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Psychological wellbeing - </a:t>
            </a:r>
            <a:r>
              <a:rPr lang="en-GB" sz="1800" u="sng" dirty="0">
                <a:solidFill>
                  <a:srgbClr val="0563C1"/>
                </a:solidFill>
                <a:effectLst/>
                <a:latin typeface="Calibri" panose="020F0502020204030204" pitchFamily="34" charset="0"/>
                <a:ea typeface="Calibri" panose="020F0502020204030204" pitchFamily="34" charset="0"/>
                <a:hlinkClick r:id="rId5"/>
              </a:rPr>
              <a:t>https://www.youtube.com/watch?v=I7dOVKy2ajQ&amp;feature=youtu.be</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Nutrition - </a:t>
            </a:r>
            <a:r>
              <a:rPr lang="en-GB" sz="1800" u="sng" dirty="0">
                <a:solidFill>
                  <a:srgbClr val="0563C1"/>
                </a:solidFill>
                <a:effectLst/>
                <a:latin typeface="Calibri" panose="020F0502020204030204" pitchFamily="34" charset="0"/>
                <a:ea typeface="Calibri" panose="020F0502020204030204" pitchFamily="34" charset="0"/>
                <a:hlinkClick r:id="rId6"/>
              </a:rPr>
              <a:t>https://www.youtube.com/watch?v=nK43C39Yc7M&amp;feature=youtu.be</a:t>
            </a:r>
            <a:r>
              <a:rPr lang="en-GB" sz="1800" dirty="0">
                <a:solidFill>
                  <a:srgbClr val="000000"/>
                </a:solidFill>
                <a:effectLst/>
                <a:latin typeface="Calibri" panose="020F050202020403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95229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e the source image">
            <a:extLst>
              <a:ext uri="{FF2B5EF4-FFF2-40B4-BE49-F238E27FC236}">
                <a16:creationId xmlns:a16="http://schemas.microsoft.com/office/drawing/2014/main" id="{43BE8A61-86A1-42E7-9ECA-3CBA1F748470}"/>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t="12370" b="269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FBF9AA-5EA4-40C1-8B5D-DCA71B879291}"/>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Emotional rollercoaster</a:t>
            </a:r>
          </a:p>
        </p:txBody>
      </p:sp>
      <p:sp>
        <p:nvSpPr>
          <p:cNvPr id="717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08928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7CECB-139A-41BB-947F-C6C87E6A2484}"/>
              </a:ext>
            </a:extLst>
          </p:cNvPr>
          <p:cNvSpPr>
            <a:spLocks noGrp="1"/>
          </p:cNvSpPr>
          <p:nvPr>
            <p:ph type="title"/>
          </p:nvPr>
        </p:nvSpPr>
        <p:spPr>
          <a:xfrm>
            <a:off x="838200" y="176214"/>
            <a:ext cx="10515600" cy="1481188"/>
          </a:xfrm>
        </p:spPr>
        <p:txBody>
          <a:bodyPr>
            <a:normAutofit/>
          </a:bodyPr>
          <a:lstStyle/>
          <a:p>
            <a:r>
              <a:rPr lang="en-GB" sz="4000" dirty="0"/>
              <a:t>Common emotions after receiving a diagnosis</a:t>
            </a:r>
          </a:p>
        </p:txBody>
      </p:sp>
      <p:sp>
        <p:nvSpPr>
          <p:cNvPr id="3" name="Content Placeholder 2">
            <a:extLst>
              <a:ext uri="{FF2B5EF4-FFF2-40B4-BE49-F238E27FC236}">
                <a16:creationId xmlns:a16="http://schemas.microsoft.com/office/drawing/2014/main" id="{5B66E64F-4C3C-4D53-B701-252A1882E4C2}"/>
              </a:ext>
            </a:extLst>
          </p:cNvPr>
          <p:cNvSpPr>
            <a:spLocks noGrp="1"/>
          </p:cNvSpPr>
          <p:nvPr>
            <p:ph idx="1"/>
          </p:nvPr>
        </p:nvSpPr>
        <p:spPr>
          <a:xfrm>
            <a:off x="838200" y="1657402"/>
            <a:ext cx="3990968" cy="4272681"/>
          </a:xfrm>
        </p:spPr>
        <p:txBody>
          <a:bodyPr>
            <a:noAutofit/>
          </a:bodyPr>
          <a:lstStyle/>
          <a:p>
            <a:pPr marL="0" indent="0">
              <a:buNone/>
            </a:pPr>
            <a:r>
              <a:rPr lang="en-GB" sz="1600" b="1" dirty="0"/>
              <a:t>Terror</a:t>
            </a:r>
          </a:p>
          <a:p>
            <a:pPr marL="0" indent="0">
              <a:buNone/>
            </a:pPr>
            <a:r>
              <a:rPr lang="en-GB" sz="1600" b="1" dirty="0"/>
              <a:t>Self-blame </a:t>
            </a:r>
          </a:p>
          <a:p>
            <a:pPr marL="0" indent="0">
              <a:buNone/>
            </a:pPr>
            <a:r>
              <a:rPr lang="en-GB" sz="1600" b="1" dirty="0"/>
              <a:t>Relief</a:t>
            </a:r>
          </a:p>
          <a:p>
            <a:pPr marL="0" indent="0">
              <a:buNone/>
            </a:pPr>
            <a:r>
              <a:rPr lang="en-GB" sz="1600" b="1" dirty="0"/>
              <a:t>Fears &amp; anxiety</a:t>
            </a:r>
          </a:p>
          <a:p>
            <a:pPr marL="0" indent="0">
              <a:buNone/>
            </a:pPr>
            <a:r>
              <a:rPr lang="en-GB" sz="1600" b="1" dirty="0"/>
              <a:t>Anger</a:t>
            </a:r>
          </a:p>
          <a:p>
            <a:pPr marL="0" indent="0">
              <a:buNone/>
            </a:pPr>
            <a:r>
              <a:rPr lang="en-GB" sz="1600" b="1" dirty="0"/>
              <a:t>Shock</a:t>
            </a:r>
          </a:p>
          <a:p>
            <a:pPr marL="0" indent="0">
              <a:buNone/>
            </a:pPr>
            <a:r>
              <a:rPr lang="en-GB" sz="1600" b="1" dirty="0"/>
              <a:t>Positive</a:t>
            </a:r>
          </a:p>
          <a:p>
            <a:pPr marL="0" indent="0">
              <a:buNone/>
            </a:pPr>
            <a:r>
              <a:rPr lang="en-GB" sz="1600" b="1" dirty="0"/>
              <a:t>Numbness</a:t>
            </a:r>
          </a:p>
          <a:p>
            <a:pPr marL="0" indent="0">
              <a:buNone/>
            </a:pPr>
            <a:r>
              <a:rPr lang="en-GB" sz="1600" b="1" dirty="0"/>
              <a:t>Disbelief</a:t>
            </a:r>
          </a:p>
          <a:p>
            <a:pPr marL="0" indent="0">
              <a:buNone/>
            </a:pPr>
            <a:r>
              <a:rPr lang="en-GB" sz="1600" b="1" dirty="0"/>
              <a:t>Calm</a:t>
            </a:r>
          </a:p>
          <a:p>
            <a:pPr marL="0" indent="0">
              <a:buNone/>
            </a:pPr>
            <a:r>
              <a:rPr lang="en-GB" sz="1600" b="1" dirty="0"/>
              <a:t>Loss</a:t>
            </a:r>
          </a:p>
          <a:p>
            <a:pPr marL="0" indent="0">
              <a:buNone/>
            </a:pPr>
            <a:r>
              <a:rPr lang="en-GB" sz="1600" b="1" dirty="0"/>
              <a:t>Denial</a:t>
            </a:r>
          </a:p>
          <a:p>
            <a:pPr marL="0" indent="0">
              <a:buNone/>
            </a:pPr>
            <a:r>
              <a:rPr lang="en-GB" sz="1600" b="1" dirty="0"/>
              <a:t>Pragmatic</a:t>
            </a:r>
          </a:p>
          <a:p>
            <a:pPr marL="0" indent="0">
              <a:buNone/>
            </a:pPr>
            <a:r>
              <a:rPr lang="en-GB" sz="1600" b="1" dirty="0"/>
              <a:t>Guilt</a:t>
            </a:r>
          </a:p>
          <a:p>
            <a:pPr marL="0" indent="0">
              <a:buNone/>
            </a:pPr>
            <a:r>
              <a:rPr lang="en-GB" sz="1600" b="1" dirty="0"/>
              <a:t>Grief</a:t>
            </a:r>
          </a:p>
        </p:txBody>
      </p:sp>
      <p:pic>
        <p:nvPicPr>
          <p:cNvPr id="5" name="Picture 4" descr="A lightning strike in the sky&#10;&#10;Description automatically generated with low confidence">
            <a:extLst>
              <a:ext uri="{FF2B5EF4-FFF2-40B4-BE49-F238E27FC236}">
                <a16:creationId xmlns:a16="http://schemas.microsoft.com/office/drawing/2014/main" id="{8F6EE388-D53E-DF8E-21BC-9FE6CAAA5FFF}"/>
              </a:ext>
            </a:extLst>
          </p:cNvPr>
          <p:cNvPicPr>
            <a:picLocks noChangeAspect="1"/>
          </p:cNvPicPr>
          <p:nvPr/>
        </p:nvPicPr>
        <p:blipFill rotWithShape="1">
          <a:blip r:embed="rId3"/>
          <a:srcRect r="4019"/>
          <a:stretch/>
        </p:blipFill>
        <p:spPr>
          <a:xfrm>
            <a:off x="5191128" y="1847129"/>
            <a:ext cx="6162670" cy="4272677"/>
          </a:xfrm>
          <a:prstGeom prst="rect">
            <a:avLst/>
          </a:prstGeom>
        </p:spPr>
      </p:pic>
    </p:spTree>
    <p:extLst>
      <p:ext uri="{BB962C8B-B14F-4D97-AF65-F5344CB8AC3E}">
        <p14:creationId xmlns:p14="http://schemas.microsoft.com/office/powerpoint/2010/main" val="255994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4176-9661-96D2-DBB7-C4B48AE63847}"/>
              </a:ext>
            </a:extLst>
          </p:cNvPr>
          <p:cNvSpPr>
            <a:spLocks noGrp="1"/>
          </p:cNvSpPr>
          <p:nvPr>
            <p:ph type="title"/>
          </p:nvPr>
        </p:nvSpPr>
        <p:spPr/>
        <p:txBody>
          <a:bodyPr>
            <a:normAutofit/>
          </a:bodyPr>
          <a:lstStyle/>
          <a:p>
            <a:r>
              <a:rPr lang="en-GB" sz="4000" dirty="0"/>
              <a:t>Common emotions during and after treatment</a:t>
            </a:r>
          </a:p>
        </p:txBody>
      </p:sp>
      <p:sp>
        <p:nvSpPr>
          <p:cNvPr id="3" name="Content Placeholder 2">
            <a:extLst>
              <a:ext uri="{FF2B5EF4-FFF2-40B4-BE49-F238E27FC236}">
                <a16:creationId xmlns:a16="http://schemas.microsoft.com/office/drawing/2014/main" id="{31AE494B-7B7F-55EC-0717-4A69C20DC410}"/>
              </a:ext>
            </a:extLst>
          </p:cNvPr>
          <p:cNvSpPr>
            <a:spLocks noGrp="1"/>
          </p:cNvSpPr>
          <p:nvPr>
            <p:ph idx="1"/>
          </p:nvPr>
        </p:nvSpPr>
        <p:spPr/>
        <p:txBody>
          <a:bodyPr>
            <a:normAutofit fontScale="77500" lnSpcReduction="20000"/>
          </a:bodyPr>
          <a:lstStyle/>
          <a:p>
            <a:r>
              <a:rPr lang="en-GB" dirty="0"/>
              <a:t>Anxiety / ‘</a:t>
            </a:r>
            <a:r>
              <a:rPr lang="en-GB" dirty="0" err="1"/>
              <a:t>Scanxiety</a:t>
            </a:r>
            <a:r>
              <a:rPr lang="en-GB" dirty="0"/>
              <a:t>’</a:t>
            </a:r>
          </a:p>
          <a:p>
            <a:r>
              <a:rPr lang="en-GB" dirty="0"/>
              <a:t>Anger</a:t>
            </a:r>
          </a:p>
          <a:p>
            <a:r>
              <a:rPr lang="en-GB" dirty="0"/>
              <a:t>Elated</a:t>
            </a:r>
          </a:p>
          <a:p>
            <a:r>
              <a:rPr lang="en-GB" dirty="0"/>
              <a:t>Despair</a:t>
            </a:r>
          </a:p>
          <a:p>
            <a:r>
              <a:rPr lang="en-GB" dirty="0"/>
              <a:t>Joy</a:t>
            </a:r>
          </a:p>
          <a:p>
            <a:r>
              <a:rPr lang="en-GB" dirty="0"/>
              <a:t>Restless</a:t>
            </a:r>
          </a:p>
          <a:p>
            <a:r>
              <a:rPr lang="en-GB" dirty="0"/>
              <a:t>Relief</a:t>
            </a:r>
          </a:p>
          <a:p>
            <a:r>
              <a:rPr lang="en-GB" dirty="0"/>
              <a:t>Happy</a:t>
            </a:r>
          </a:p>
          <a:p>
            <a:r>
              <a:rPr lang="en-GB" dirty="0"/>
              <a:t>Sad</a:t>
            </a:r>
          </a:p>
          <a:p>
            <a:r>
              <a:rPr lang="en-GB" dirty="0"/>
              <a:t>Fear (of recurrence)</a:t>
            </a:r>
          </a:p>
          <a:p>
            <a:r>
              <a:rPr lang="en-GB" dirty="0"/>
              <a:t>‘Survivors guilt’</a:t>
            </a:r>
          </a:p>
          <a:p>
            <a:r>
              <a:rPr lang="en-GB" dirty="0"/>
              <a:t>Hopeful</a:t>
            </a:r>
          </a:p>
          <a:p>
            <a:endParaRPr lang="en-GB" dirty="0"/>
          </a:p>
        </p:txBody>
      </p:sp>
      <p:pic>
        <p:nvPicPr>
          <p:cNvPr id="2050" name="Picture 2" descr="Life is not linear… | Andrea Althoff">
            <a:extLst>
              <a:ext uri="{FF2B5EF4-FFF2-40B4-BE49-F238E27FC236}">
                <a16:creationId xmlns:a16="http://schemas.microsoft.com/office/drawing/2014/main" id="{0754D269-F5C1-C5A7-8A8B-D79666EE0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092" y="2026282"/>
            <a:ext cx="47625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9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0126BF92-D2CC-FA64-4C70-F461F8C466B5}"/>
              </a:ext>
            </a:extLst>
          </p:cNvPr>
          <p:cNvSpPr/>
          <p:nvPr/>
        </p:nvSpPr>
        <p:spPr>
          <a:xfrm>
            <a:off x="1099954" y="2367350"/>
            <a:ext cx="2506579" cy="109932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a:extLst>
              <a:ext uri="{FF2B5EF4-FFF2-40B4-BE49-F238E27FC236}">
                <a16:creationId xmlns:a16="http://schemas.microsoft.com/office/drawing/2014/main" id="{CC393B50-6305-71E6-FCE4-1F2BDF7614F8}"/>
              </a:ext>
            </a:extLst>
          </p:cNvPr>
          <p:cNvSpPr/>
          <p:nvPr/>
        </p:nvSpPr>
        <p:spPr>
          <a:xfrm>
            <a:off x="442594" y="5150272"/>
            <a:ext cx="2150039" cy="117504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Callout 9">
            <a:extLst>
              <a:ext uri="{FF2B5EF4-FFF2-40B4-BE49-F238E27FC236}">
                <a16:creationId xmlns:a16="http://schemas.microsoft.com/office/drawing/2014/main" id="{1056C97D-BE08-774E-F274-FEB144C8C28A}"/>
              </a:ext>
            </a:extLst>
          </p:cNvPr>
          <p:cNvSpPr/>
          <p:nvPr/>
        </p:nvSpPr>
        <p:spPr>
          <a:xfrm>
            <a:off x="4585311" y="4867557"/>
            <a:ext cx="2474167" cy="117504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Callout 10">
            <a:extLst>
              <a:ext uri="{FF2B5EF4-FFF2-40B4-BE49-F238E27FC236}">
                <a16:creationId xmlns:a16="http://schemas.microsoft.com/office/drawing/2014/main" id="{BBCEA277-20B2-9151-554B-603E78433CA4}"/>
              </a:ext>
            </a:extLst>
          </p:cNvPr>
          <p:cNvSpPr/>
          <p:nvPr/>
        </p:nvSpPr>
        <p:spPr>
          <a:xfrm>
            <a:off x="7607847" y="4729937"/>
            <a:ext cx="1648388" cy="129348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Callout 11">
            <a:extLst>
              <a:ext uri="{FF2B5EF4-FFF2-40B4-BE49-F238E27FC236}">
                <a16:creationId xmlns:a16="http://schemas.microsoft.com/office/drawing/2014/main" id="{E71866DE-003C-1ECB-3D35-508D61A9BB79}"/>
              </a:ext>
            </a:extLst>
          </p:cNvPr>
          <p:cNvSpPr/>
          <p:nvPr/>
        </p:nvSpPr>
        <p:spPr>
          <a:xfrm>
            <a:off x="4262880" y="2751457"/>
            <a:ext cx="3080103" cy="171000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405B409-2AD6-C32F-3AB6-C16B40B7333D}"/>
              </a:ext>
            </a:extLst>
          </p:cNvPr>
          <p:cNvSpPr txBox="1"/>
          <p:nvPr/>
        </p:nvSpPr>
        <p:spPr>
          <a:xfrm>
            <a:off x="1217900" y="2498421"/>
            <a:ext cx="2270686" cy="840049"/>
          </a:xfrm>
          <a:prstGeom prst="rect">
            <a:avLst/>
          </a:prstGeom>
          <a:noFill/>
        </p:spPr>
        <p:txBody>
          <a:bodyPr wrap="square" rtlCol="0">
            <a:spAutoFit/>
          </a:bodyPr>
          <a:lstStyle/>
          <a:p>
            <a:pPr algn="ctr" defTabSz="822960">
              <a:spcAft>
                <a:spcPts val="600"/>
              </a:spcAft>
            </a:pPr>
            <a:r>
              <a:rPr lang="en-GB" sz="1620" kern="1200" dirty="0">
                <a:solidFill>
                  <a:schemeClr val="tx1"/>
                </a:solidFill>
                <a:latin typeface="+mn-lt"/>
                <a:ea typeface="+mn-ea"/>
                <a:cs typeface="+mn-cs"/>
              </a:rPr>
              <a:t>I should have known sooner…how did I not know?</a:t>
            </a:r>
            <a:endParaRPr lang="en-US" dirty="0"/>
          </a:p>
        </p:txBody>
      </p:sp>
      <p:sp>
        <p:nvSpPr>
          <p:cNvPr id="14" name="TextBox 13">
            <a:extLst>
              <a:ext uri="{FF2B5EF4-FFF2-40B4-BE49-F238E27FC236}">
                <a16:creationId xmlns:a16="http://schemas.microsoft.com/office/drawing/2014/main" id="{249E10F3-5DEE-F974-A5D3-A4540B821332}"/>
              </a:ext>
            </a:extLst>
          </p:cNvPr>
          <p:cNvSpPr txBox="1"/>
          <p:nvPr/>
        </p:nvSpPr>
        <p:spPr>
          <a:xfrm>
            <a:off x="4797240" y="3060428"/>
            <a:ext cx="2186055" cy="1092064"/>
          </a:xfrm>
          <a:prstGeom prst="rect">
            <a:avLst/>
          </a:prstGeom>
          <a:noFill/>
        </p:spPr>
        <p:txBody>
          <a:bodyPr wrap="square" rtlCol="0">
            <a:spAutoFit/>
          </a:bodyPr>
          <a:lstStyle/>
          <a:p>
            <a:pPr algn="ctr" defTabSz="822960">
              <a:spcAft>
                <a:spcPts val="600"/>
              </a:spcAft>
            </a:pPr>
            <a:r>
              <a:rPr lang="en-GB" sz="1620" kern="1200" dirty="0">
                <a:solidFill>
                  <a:schemeClr val="tx1"/>
                </a:solidFill>
                <a:latin typeface="+mn-lt"/>
                <a:ea typeface="+mn-ea"/>
                <a:cs typeface="+mn-cs"/>
              </a:rPr>
              <a:t>My mind went wild…I couldn’t really hear the words the doctor was saying</a:t>
            </a:r>
            <a:endParaRPr lang="en-US" dirty="0"/>
          </a:p>
        </p:txBody>
      </p:sp>
      <p:sp>
        <p:nvSpPr>
          <p:cNvPr id="15" name="TextBox 14">
            <a:extLst>
              <a:ext uri="{FF2B5EF4-FFF2-40B4-BE49-F238E27FC236}">
                <a16:creationId xmlns:a16="http://schemas.microsoft.com/office/drawing/2014/main" id="{8A590210-2704-E582-B083-E52B5595D084}"/>
              </a:ext>
            </a:extLst>
          </p:cNvPr>
          <p:cNvSpPr txBox="1"/>
          <p:nvPr/>
        </p:nvSpPr>
        <p:spPr>
          <a:xfrm>
            <a:off x="616363" y="5317770"/>
            <a:ext cx="1858326" cy="840049"/>
          </a:xfrm>
          <a:prstGeom prst="rect">
            <a:avLst/>
          </a:prstGeom>
          <a:noFill/>
        </p:spPr>
        <p:txBody>
          <a:bodyPr wrap="square" rtlCol="0">
            <a:spAutoFit/>
          </a:bodyPr>
          <a:lstStyle/>
          <a:p>
            <a:pPr defTabSz="822960">
              <a:spcAft>
                <a:spcPts val="600"/>
              </a:spcAft>
            </a:pPr>
            <a:r>
              <a:rPr lang="en-US" sz="1620" kern="1200" dirty="0">
                <a:solidFill>
                  <a:schemeClr val="tx1"/>
                </a:solidFill>
                <a:latin typeface="+mn-lt"/>
                <a:ea typeface="+mn-ea"/>
                <a:cs typeface="+mn-cs"/>
              </a:rPr>
              <a:t>I didn’t know how I was going to tell my family</a:t>
            </a:r>
            <a:endParaRPr lang="en-US" dirty="0"/>
          </a:p>
        </p:txBody>
      </p:sp>
      <p:sp>
        <p:nvSpPr>
          <p:cNvPr id="16" name="TextBox 15">
            <a:extLst>
              <a:ext uri="{FF2B5EF4-FFF2-40B4-BE49-F238E27FC236}">
                <a16:creationId xmlns:a16="http://schemas.microsoft.com/office/drawing/2014/main" id="{03D59506-7178-FC5D-FD3B-E4B3592DD338}"/>
              </a:ext>
            </a:extLst>
          </p:cNvPr>
          <p:cNvSpPr txBox="1"/>
          <p:nvPr/>
        </p:nvSpPr>
        <p:spPr>
          <a:xfrm>
            <a:off x="4706757" y="5035055"/>
            <a:ext cx="2333711" cy="840049"/>
          </a:xfrm>
          <a:prstGeom prst="rect">
            <a:avLst/>
          </a:prstGeom>
          <a:noFill/>
        </p:spPr>
        <p:txBody>
          <a:bodyPr wrap="square" rtlCol="0">
            <a:spAutoFit/>
          </a:bodyPr>
          <a:lstStyle/>
          <a:p>
            <a:pPr algn="ctr" defTabSz="822960">
              <a:spcAft>
                <a:spcPts val="600"/>
              </a:spcAft>
            </a:pPr>
            <a:r>
              <a:rPr lang="en-GB" sz="1620" kern="1200" dirty="0">
                <a:solidFill>
                  <a:schemeClr val="tx1"/>
                </a:solidFill>
                <a:latin typeface="+mn-lt"/>
                <a:ea typeface="+mn-ea"/>
                <a:cs typeface="+mn-cs"/>
              </a:rPr>
              <a:t>I couldn’t face thinking about the future…I felt robbed</a:t>
            </a:r>
            <a:endParaRPr lang="en-US" dirty="0"/>
          </a:p>
        </p:txBody>
      </p:sp>
      <p:sp>
        <p:nvSpPr>
          <p:cNvPr id="17" name="TextBox 16">
            <a:extLst>
              <a:ext uri="{FF2B5EF4-FFF2-40B4-BE49-F238E27FC236}">
                <a16:creationId xmlns:a16="http://schemas.microsoft.com/office/drawing/2014/main" id="{E16C84B6-8A5F-4047-DC8C-26639E07F090}"/>
              </a:ext>
            </a:extLst>
          </p:cNvPr>
          <p:cNvSpPr txBox="1"/>
          <p:nvPr/>
        </p:nvSpPr>
        <p:spPr>
          <a:xfrm>
            <a:off x="7546469" y="5019212"/>
            <a:ext cx="1731376" cy="840049"/>
          </a:xfrm>
          <a:prstGeom prst="rect">
            <a:avLst/>
          </a:prstGeom>
          <a:noFill/>
        </p:spPr>
        <p:txBody>
          <a:bodyPr wrap="square" rtlCol="0">
            <a:spAutoFit/>
          </a:bodyPr>
          <a:lstStyle/>
          <a:p>
            <a:pPr algn="ctr" defTabSz="822960">
              <a:spcAft>
                <a:spcPts val="600"/>
              </a:spcAft>
            </a:pPr>
            <a:r>
              <a:rPr lang="en-US" sz="1620" kern="1200" dirty="0">
                <a:solidFill>
                  <a:schemeClr val="tx1"/>
                </a:solidFill>
                <a:latin typeface="+mn-lt"/>
                <a:ea typeface="+mn-ea"/>
                <a:cs typeface="+mn-cs"/>
              </a:rPr>
              <a:t>It felt like my horizons were closing in</a:t>
            </a:r>
            <a:endParaRPr lang="en-US" dirty="0"/>
          </a:p>
        </p:txBody>
      </p:sp>
      <p:sp>
        <p:nvSpPr>
          <p:cNvPr id="18" name="Oval Callout 17">
            <a:extLst>
              <a:ext uri="{FF2B5EF4-FFF2-40B4-BE49-F238E27FC236}">
                <a16:creationId xmlns:a16="http://schemas.microsoft.com/office/drawing/2014/main" id="{308067A9-7353-6E95-FC7D-98CAD44CC820}"/>
              </a:ext>
            </a:extLst>
          </p:cNvPr>
          <p:cNvSpPr/>
          <p:nvPr/>
        </p:nvSpPr>
        <p:spPr>
          <a:xfrm>
            <a:off x="8996104" y="2917014"/>
            <a:ext cx="2323019" cy="147613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Callout 18">
            <a:extLst>
              <a:ext uri="{FF2B5EF4-FFF2-40B4-BE49-F238E27FC236}">
                <a16:creationId xmlns:a16="http://schemas.microsoft.com/office/drawing/2014/main" id="{DB2A777B-01A3-8B4A-FFA2-81E30F091B46}"/>
              </a:ext>
            </a:extLst>
          </p:cNvPr>
          <p:cNvSpPr/>
          <p:nvPr/>
        </p:nvSpPr>
        <p:spPr>
          <a:xfrm>
            <a:off x="8011943" y="945243"/>
            <a:ext cx="3080103" cy="171000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FF9980A-7353-B319-5249-CAD8020941FD}"/>
              </a:ext>
            </a:extLst>
          </p:cNvPr>
          <p:cNvSpPr txBox="1"/>
          <p:nvPr/>
        </p:nvSpPr>
        <p:spPr>
          <a:xfrm>
            <a:off x="8526044" y="1229716"/>
            <a:ext cx="2299048" cy="1092064"/>
          </a:xfrm>
          <a:prstGeom prst="rect">
            <a:avLst/>
          </a:prstGeom>
          <a:noFill/>
        </p:spPr>
        <p:txBody>
          <a:bodyPr wrap="square" rtlCol="0">
            <a:spAutoFit/>
          </a:bodyPr>
          <a:lstStyle/>
          <a:p>
            <a:pPr defTabSz="822960">
              <a:spcAft>
                <a:spcPts val="600"/>
              </a:spcAft>
            </a:pPr>
            <a:r>
              <a:rPr lang="en-US" sz="1620" kern="1200">
                <a:solidFill>
                  <a:schemeClr val="tx1"/>
                </a:solidFill>
                <a:latin typeface="+mn-lt"/>
                <a:ea typeface="+mn-ea"/>
                <a:cs typeface="+mn-cs"/>
              </a:rPr>
              <a:t>Waiting for the results was agonizing…I couldn’t get on with anything I needed to do</a:t>
            </a:r>
            <a:endParaRPr lang="en-US"/>
          </a:p>
        </p:txBody>
      </p:sp>
      <p:sp>
        <p:nvSpPr>
          <p:cNvPr id="21" name="TextBox 20">
            <a:extLst>
              <a:ext uri="{FF2B5EF4-FFF2-40B4-BE49-F238E27FC236}">
                <a16:creationId xmlns:a16="http://schemas.microsoft.com/office/drawing/2014/main" id="{F67DCF95-AD57-FBF6-E70F-9E3D29B0486B}"/>
              </a:ext>
            </a:extLst>
          </p:cNvPr>
          <p:cNvSpPr txBox="1"/>
          <p:nvPr/>
        </p:nvSpPr>
        <p:spPr>
          <a:xfrm>
            <a:off x="9013371" y="3138374"/>
            <a:ext cx="2078675" cy="1092064"/>
          </a:xfrm>
          <a:prstGeom prst="rect">
            <a:avLst/>
          </a:prstGeom>
          <a:noFill/>
        </p:spPr>
        <p:txBody>
          <a:bodyPr wrap="square" rtlCol="0">
            <a:spAutoFit/>
          </a:bodyPr>
          <a:lstStyle/>
          <a:p>
            <a:pPr algn="ctr" defTabSz="822960">
              <a:spcAft>
                <a:spcPts val="600"/>
              </a:spcAft>
            </a:pPr>
            <a:r>
              <a:rPr lang="en-US" sz="1620" kern="1200" dirty="0">
                <a:solidFill>
                  <a:schemeClr val="tx1"/>
                </a:solidFill>
                <a:latin typeface="+mn-lt"/>
                <a:ea typeface="+mn-ea"/>
                <a:cs typeface="+mn-cs"/>
              </a:rPr>
              <a:t>It was hard to sleep…the middle of the night was the worst</a:t>
            </a:r>
            <a:endParaRPr lang="en-US" dirty="0"/>
          </a:p>
        </p:txBody>
      </p:sp>
      <p:sp>
        <p:nvSpPr>
          <p:cNvPr id="22" name="Oval Callout 21">
            <a:extLst>
              <a:ext uri="{FF2B5EF4-FFF2-40B4-BE49-F238E27FC236}">
                <a16:creationId xmlns:a16="http://schemas.microsoft.com/office/drawing/2014/main" id="{BDB5A8B5-04DF-582C-FF24-D94AAD690897}"/>
              </a:ext>
            </a:extLst>
          </p:cNvPr>
          <p:cNvSpPr/>
          <p:nvPr/>
        </p:nvSpPr>
        <p:spPr>
          <a:xfrm>
            <a:off x="442594" y="557690"/>
            <a:ext cx="4064189" cy="109932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Callout 22">
            <a:extLst>
              <a:ext uri="{FF2B5EF4-FFF2-40B4-BE49-F238E27FC236}">
                <a16:creationId xmlns:a16="http://schemas.microsoft.com/office/drawing/2014/main" id="{A5545C0A-D83D-5E38-8D86-251CAC6F5D64}"/>
              </a:ext>
            </a:extLst>
          </p:cNvPr>
          <p:cNvSpPr/>
          <p:nvPr/>
        </p:nvSpPr>
        <p:spPr>
          <a:xfrm>
            <a:off x="4797240" y="703127"/>
            <a:ext cx="3080103" cy="164244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7C45C77-6E29-A69F-5F05-0E1E29FD2C35}"/>
              </a:ext>
            </a:extLst>
          </p:cNvPr>
          <p:cNvSpPr txBox="1"/>
          <p:nvPr/>
        </p:nvSpPr>
        <p:spPr>
          <a:xfrm>
            <a:off x="964648" y="715207"/>
            <a:ext cx="3116570" cy="840049"/>
          </a:xfrm>
          <a:prstGeom prst="rect">
            <a:avLst/>
          </a:prstGeom>
          <a:noFill/>
        </p:spPr>
        <p:txBody>
          <a:bodyPr wrap="square" rtlCol="0">
            <a:spAutoFit/>
          </a:bodyPr>
          <a:lstStyle/>
          <a:p>
            <a:pPr algn="ctr" defTabSz="822960">
              <a:spcAft>
                <a:spcPts val="600"/>
              </a:spcAft>
            </a:pPr>
            <a:r>
              <a:rPr lang="en-US" sz="1620" kern="1200" dirty="0">
                <a:solidFill>
                  <a:schemeClr val="tx1"/>
                </a:solidFill>
                <a:latin typeface="+mn-lt"/>
                <a:ea typeface="+mn-ea"/>
                <a:cs typeface="+mn-cs"/>
              </a:rPr>
              <a:t>I felt like I was in this tunnel…I was aware life was going on around me, but I wasn’t part of it</a:t>
            </a:r>
            <a:endParaRPr lang="en-US" dirty="0"/>
          </a:p>
        </p:txBody>
      </p:sp>
      <p:sp>
        <p:nvSpPr>
          <p:cNvPr id="25" name="TextBox 24">
            <a:extLst>
              <a:ext uri="{FF2B5EF4-FFF2-40B4-BE49-F238E27FC236}">
                <a16:creationId xmlns:a16="http://schemas.microsoft.com/office/drawing/2014/main" id="{F42266DC-5402-14A2-7053-533C3D681574}"/>
              </a:ext>
            </a:extLst>
          </p:cNvPr>
          <p:cNvSpPr txBox="1"/>
          <p:nvPr/>
        </p:nvSpPr>
        <p:spPr>
          <a:xfrm>
            <a:off x="5221757" y="962678"/>
            <a:ext cx="2235809" cy="1089529"/>
          </a:xfrm>
          <a:prstGeom prst="rect">
            <a:avLst/>
          </a:prstGeom>
          <a:noFill/>
        </p:spPr>
        <p:txBody>
          <a:bodyPr wrap="square" rtlCol="0">
            <a:spAutoFit/>
          </a:bodyPr>
          <a:lstStyle/>
          <a:p>
            <a:pPr algn="ctr" defTabSz="822960">
              <a:spcAft>
                <a:spcPts val="600"/>
              </a:spcAft>
            </a:pPr>
            <a:r>
              <a:rPr lang="en-US" sz="1620" kern="1200" dirty="0">
                <a:solidFill>
                  <a:schemeClr val="tx1"/>
                </a:solidFill>
                <a:latin typeface="+mn-lt"/>
                <a:ea typeface="+mn-ea"/>
                <a:cs typeface="+mn-cs"/>
              </a:rPr>
              <a:t>It was actually a relief to find out…to be able to put a name to what was wrong after all this time</a:t>
            </a:r>
            <a:endParaRPr lang="en-US" dirty="0"/>
          </a:p>
        </p:txBody>
      </p:sp>
      <p:sp>
        <p:nvSpPr>
          <p:cNvPr id="26" name="Oval Callout 25">
            <a:extLst>
              <a:ext uri="{FF2B5EF4-FFF2-40B4-BE49-F238E27FC236}">
                <a16:creationId xmlns:a16="http://schemas.microsoft.com/office/drawing/2014/main" id="{068C877B-94EC-B738-81AC-1F94328C198C}"/>
              </a:ext>
            </a:extLst>
          </p:cNvPr>
          <p:cNvSpPr/>
          <p:nvPr/>
        </p:nvSpPr>
        <p:spPr>
          <a:xfrm>
            <a:off x="9650237" y="4748380"/>
            <a:ext cx="2453468" cy="171000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31F08FB-5FC1-03CE-AB11-0D5803BC6160}"/>
              </a:ext>
            </a:extLst>
          </p:cNvPr>
          <p:cNvSpPr txBox="1"/>
          <p:nvPr/>
        </p:nvSpPr>
        <p:spPr>
          <a:xfrm>
            <a:off x="9809505" y="5083519"/>
            <a:ext cx="2220199" cy="1089529"/>
          </a:xfrm>
          <a:prstGeom prst="rect">
            <a:avLst/>
          </a:prstGeom>
          <a:noFill/>
        </p:spPr>
        <p:txBody>
          <a:bodyPr wrap="square" rtlCol="0">
            <a:spAutoFit/>
          </a:bodyPr>
          <a:lstStyle/>
          <a:p>
            <a:pPr algn="ctr" defTabSz="822960">
              <a:spcAft>
                <a:spcPts val="600"/>
              </a:spcAft>
            </a:pPr>
            <a:r>
              <a:rPr lang="en-US" sz="1620" kern="1200" dirty="0">
                <a:solidFill>
                  <a:schemeClr val="tx1"/>
                </a:solidFill>
                <a:latin typeface="+mn-lt"/>
                <a:ea typeface="+mn-ea"/>
                <a:cs typeface="+mn-cs"/>
              </a:rPr>
              <a:t>I had to put on a brave face for my kids over </a:t>
            </a:r>
            <a:r>
              <a:rPr lang="en-US" sz="1620" kern="1200" dirty="0" err="1">
                <a:solidFill>
                  <a:schemeClr val="tx1"/>
                </a:solidFill>
                <a:latin typeface="+mn-lt"/>
                <a:ea typeface="+mn-ea"/>
                <a:cs typeface="+mn-cs"/>
              </a:rPr>
              <a:t>Christmas..I</a:t>
            </a:r>
            <a:r>
              <a:rPr lang="en-US" sz="1620" kern="1200" dirty="0">
                <a:solidFill>
                  <a:schemeClr val="tx1"/>
                </a:solidFill>
                <a:latin typeface="+mn-lt"/>
                <a:ea typeface="+mn-ea"/>
                <a:cs typeface="+mn-cs"/>
              </a:rPr>
              <a:t> don’t know how I did it</a:t>
            </a:r>
            <a:endParaRPr lang="en-US" dirty="0"/>
          </a:p>
        </p:txBody>
      </p:sp>
      <p:sp>
        <p:nvSpPr>
          <p:cNvPr id="28" name="Oval Callout 27">
            <a:extLst>
              <a:ext uri="{FF2B5EF4-FFF2-40B4-BE49-F238E27FC236}">
                <a16:creationId xmlns:a16="http://schemas.microsoft.com/office/drawing/2014/main" id="{E3618DDD-8CA3-82A8-3CA3-9D8CDF8F7205}"/>
              </a:ext>
            </a:extLst>
          </p:cNvPr>
          <p:cNvSpPr/>
          <p:nvPr/>
        </p:nvSpPr>
        <p:spPr>
          <a:xfrm>
            <a:off x="1702422" y="3790035"/>
            <a:ext cx="2606702" cy="129348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473769-375B-DC92-5D32-678866033C8D}"/>
              </a:ext>
            </a:extLst>
          </p:cNvPr>
          <p:cNvSpPr txBox="1"/>
          <p:nvPr/>
        </p:nvSpPr>
        <p:spPr>
          <a:xfrm>
            <a:off x="1930328" y="4051335"/>
            <a:ext cx="2150890" cy="590931"/>
          </a:xfrm>
          <a:prstGeom prst="rect">
            <a:avLst/>
          </a:prstGeom>
          <a:noFill/>
        </p:spPr>
        <p:txBody>
          <a:bodyPr wrap="square" rtlCol="0">
            <a:spAutoFit/>
          </a:bodyPr>
          <a:lstStyle/>
          <a:p>
            <a:r>
              <a:rPr lang="en-US" sz="1620" dirty="0"/>
              <a:t>I</a:t>
            </a:r>
            <a:r>
              <a:rPr lang="en-US" sz="1600" dirty="0"/>
              <a:t> </a:t>
            </a:r>
            <a:r>
              <a:rPr lang="en-US" sz="1620" dirty="0"/>
              <a:t>felt like I was in free-fall for a while</a:t>
            </a:r>
          </a:p>
        </p:txBody>
      </p:sp>
    </p:spTree>
    <p:extLst>
      <p:ext uri="{BB962C8B-B14F-4D97-AF65-F5344CB8AC3E}">
        <p14:creationId xmlns:p14="http://schemas.microsoft.com/office/powerpoint/2010/main" val="396613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21">
            <a:extLst>
              <a:ext uri="{FF2B5EF4-FFF2-40B4-BE49-F238E27FC236}">
                <a16:creationId xmlns:a16="http://schemas.microsoft.com/office/drawing/2014/main" id="{E1975816-32D8-305E-12D3-4E1E2CE9B3C3}"/>
              </a:ext>
            </a:extLst>
          </p:cNvPr>
          <p:cNvSpPr/>
          <p:nvPr/>
        </p:nvSpPr>
        <p:spPr>
          <a:xfrm>
            <a:off x="4805919" y="669144"/>
            <a:ext cx="2528515" cy="152929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38049DC-A87C-330F-AB58-A07E8465A0FD}"/>
              </a:ext>
            </a:extLst>
          </p:cNvPr>
          <p:cNvSpPr txBox="1"/>
          <p:nvPr/>
        </p:nvSpPr>
        <p:spPr>
          <a:xfrm>
            <a:off x="5058137" y="1134892"/>
            <a:ext cx="1831004" cy="707886"/>
          </a:xfrm>
          <a:prstGeom prst="rect">
            <a:avLst/>
          </a:prstGeom>
          <a:noFill/>
        </p:spPr>
        <p:txBody>
          <a:bodyPr wrap="square" rtlCol="0">
            <a:spAutoFit/>
          </a:bodyPr>
          <a:lstStyle/>
          <a:p>
            <a:pPr algn="ctr"/>
            <a:r>
              <a:rPr lang="en-GB" sz="2000" dirty="0"/>
              <a:t>I couldn’t wait to ring the bell</a:t>
            </a:r>
          </a:p>
        </p:txBody>
      </p:sp>
      <p:sp>
        <p:nvSpPr>
          <p:cNvPr id="9" name="Oval Callout 21">
            <a:extLst>
              <a:ext uri="{FF2B5EF4-FFF2-40B4-BE49-F238E27FC236}">
                <a16:creationId xmlns:a16="http://schemas.microsoft.com/office/drawing/2014/main" id="{70A6380B-C84C-AFFA-08CE-DD112CD79550}"/>
              </a:ext>
            </a:extLst>
          </p:cNvPr>
          <p:cNvSpPr/>
          <p:nvPr/>
        </p:nvSpPr>
        <p:spPr>
          <a:xfrm>
            <a:off x="4465613" y="2573800"/>
            <a:ext cx="3071530" cy="152929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DD00B13-653F-7D1C-0D3D-CF3339B4E7EC}"/>
              </a:ext>
            </a:extLst>
          </p:cNvPr>
          <p:cNvSpPr txBox="1"/>
          <p:nvPr/>
        </p:nvSpPr>
        <p:spPr>
          <a:xfrm>
            <a:off x="4981186" y="2729571"/>
            <a:ext cx="1846554" cy="1323439"/>
          </a:xfrm>
          <a:prstGeom prst="rect">
            <a:avLst/>
          </a:prstGeom>
          <a:noFill/>
        </p:spPr>
        <p:txBody>
          <a:bodyPr wrap="square" rtlCol="0">
            <a:spAutoFit/>
          </a:bodyPr>
          <a:lstStyle/>
          <a:p>
            <a:pPr algn="ctr"/>
            <a:r>
              <a:rPr lang="en-GB" sz="2000" dirty="0"/>
              <a:t>Finishing treatment felt like falling off a cliff edge</a:t>
            </a:r>
          </a:p>
        </p:txBody>
      </p:sp>
      <p:sp>
        <p:nvSpPr>
          <p:cNvPr id="11" name="Oval Callout 21">
            <a:extLst>
              <a:ext uri="{FF2B5EF4-FFF2-40B4-BE49-F238E27FC236}">
                <a16:creationId xmlns:a16="http://schemas.microsoft.com/office/drawing/2014/main" id="{E4F4A411-1485-3A79-2CF8-7D52B6D3CAC5}"/>
              </a:ext>
            </a:extLst>
          </p:cNvPr>
          <p:cNvSpPr/>
          <p:nvPr/>
        </p:nvSpPr>
        <p:spPr>
          <a:xfrm>
            <a:off x="8077349" y="2231650"/>
            <a:ext cx="2976584" cy="1768469"/>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40B2538-F7A1-460C-BE90-7948C8920367}"/>
              </a:ext>
            </a:extLst>
          </p:cNvPr>
          <p:cNvSpPr txBox="1"/>
          <p:nvPr/>
        </p:nvSpPr>
        <p:spPr>
          <a:xfrm>
            <a:off x="8642364" y="2516323"/>
            <a:ext cx="1846554" cy="1323439"/>
          </a:xfrm>
          <a:prstGeom prst="rect">
            <a:avLst/>
          </a:prstGeom>
          <a:noFill/>
        </p:spPr>
        <p:txBody>
          <a:bodyPr wrap="square" rtlCol="0">
            <a:spAutoFit/>
          </a:bodyPr>
          <a:lstStyle/>
          <a:p>
            <a:pPr algn="ctr"/>
            <a:r>
              <a:rPr lang="en-GB" sz="2000" dirty="0"/>
              <a:t>Waiting for my first scan after treatment was difficult</a:t>
            </a:r>
          </a:p>
        </p:txBody>
      </p:sp>
      <p:sp>
        <p:nvSpPr>
          <p:cNvPr id="14" name="Oval Callout 21">
            <a:extLst>
              <a:ext uri="{FF2B5EF4-FFF2-40B4-BE49-F238E27FC236}">
                <a16:creationId xmlns:a16="http://schemas.microsoft.com/office/drawing/2014/main" id="{D9FD4ECE-2B34-53F2-A27B-A12A3E91BB7A}"/>
              </a:ext>
            </a:extLst>
          </p:cNvPr>
          <p:cNvSpPr/>
          <p:nvPr/>
        </p:nvSpPr>
        <p:spPr>
          <a:xfrm>
            <a:off x="3024469" y="4384852"/>
            <a:ext cx="3071531" cy="19812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5" name="TextBox 14">
            <a:extLst>
              <a:ext uri="{FF2B5EF4-FFF2-40B4-BE49-F238E27FC236}">
                <a16:creationId xmlns:a16="http://schemas.microsoft.com/office/drawing/2014/main" id="{68BBF03A-74E2-AACD-BAF3-53BE3D235AB2}"/>
              </a:ext>
            </a:extLst>
          </p:cNvPr>
          <p:cNvSpPr txBox="1"/>
          <p:nvPr/>
        </p:nvSpPr>
        <p:spPr>
          <a:xfrm>
            <a:off x="3574559" y="4833905"/>
            <a:ext cx="1846554" cy="1323439"/>
          </a:xfrm>
          <a:prstGeom prst="rect">
            <a:avLst/>
          </a:prstGeom>
          <a:noFill/>
        </p:spPr>
        <p:txBody>
          <a:bodyPr wrap="square" rtlCol="0">
            <a:spAutoFit/>
          </a:bodyPr>
          <a:lstStyle/>
          <a:p>
            <a:pPr algn="ctr"/>
            <a:r>
              <a:rPr lang="en-GB" sz="2000" dirty="0"/>
              <a:t>I was so desperate to get back to normal life</a:t>
            </a:r>
          </a:p>
        </p:txBody>
      </p:sp>
      <p:sp>
        <p:nvSpPr>
          <p:cNvPr id="16" name="Oval Callout 21">
            <a:extLst>
              <a:ext uri="{FF2B5EF4-FFF2-40B4-BE49-F238E27FC236}">
                <a16:creationId xmlns:a16="http://schemas.microsoft.com/office/drawing/2014/main" id="{D085D37D-D74D-D592-D34D-119717F56671}"/>
              </a:ext>
            </a:extLst>
          </p:cNvPr>
          <p:cNvSpPr/>
          <p:nvPr/>
        </p:nvSpPr>
        <p:spPr>
          <a:xfrm>
            <a:off x="6407460" y="4910851"/>
            <a:ext cx="2528515" cy="143973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7" name="TextBox 16">
            <a:extLst>
              <a:ext uri="{FF2B5EF4-FFF2-40B4-BE49-F238E27FC236}">
                <a16:creationId xmlns:a16="http://schemas.microsoft.com/office/drawing/2014/main" id="{AB5A8881-644B-206B-C087-C5C92E0497E1}"/>
              </a:ext>
            </a:extLst>
          </p:cNvPr>
          <p:cNvSpPr txBox="1"/>
          <p:nvPr/>
        </p:nvSpPr>
        <p:spPr>
          <a:xfrm>
            <a:off x="6646090" y="5215276"/>
            <a:ext cx="2089605" cy="1015663"/>
          </a:xfrm>
          <a:prstGeom prst="rect">
            <a:avLst/>
          </a:prstGeom>
          <a:noFill/>
        </p:spPr>
        <p:txBody>
          <a:bodyPr wrap="square" rtlCol="0">
            <a:spAutoFit/>
          </a:bodyPr>
          <a:lstStyle/>
          <a:p>
            <a:pPr algn="ctr"/>
            <a:r>
              <a:rPr lang="en-GB" sz="2000" dirty="0"/>
              <a:t>I’m struggling to remember who I am</a:t>
            </a:r>
          </a:p>
        </p:txBody>
      </p:sp>
      <p:sp>
        <p:nvSpPr>
          <p:cNvPr id="18" name="Oval Callout 21">
            <a:extLst>
              <a:ext uri="{FF2B5EF4-FFF2-40B4-BE49-F238E27FC236}">
                <a16:creationId xmlns:a16="http://schemas.microsoft.com/office/drawing/2014/main" id="{DA25DEA9-20BF-8C03-0018-CEBEEF70C2DC}"/>
              </a:ext>
            </a:extLst>
          </p:cNvPr>
          <p:cNvSpPr/>
          <p:nvPr/>
        </p:nvSpPr>
        <p:spPr>
          <a:xfrm>
            <a:off x="571504" y="2929627"/>
            <a:ext cx="3071530" cy="198122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EC0C3F1-3D8A-11F8-CD59-8E19BCE4392A}"/>
              </a:ext>
            </a:extLst>
          </p:cNvPr>
          <p:cNvSpPr txBox="1"/>
          <p:nvPr/>
        </p:nvSpPr>
        <p:spPr>
          <a:xfrm>
            <a:off x="1146357" y="3113955"/>
            <a:ext cx="1846554" cy="1631216"/>
          </a:xfrm>
          <a:prstGeom prst="rect">
            <a:avLst/>
          </a:prstGeom>
          <a:noFill/>
        </p:spPr>
        <p:txBody>
          <a:bodyPr wrap="square" rtlCol="0">
            <a:spAutoFit/>
          </a:bodyPr>
          <a:lstStyle/>
          <a:p>
            <a:pPr algn="ctr"/>
            <a:r>
              <a:rPr lang="en-GB" sz="2000" dirty="0"/>
              <a:t>Having my medical team around me makes me feel secure</a:t>
            </a:r>
          </a:p>
        </p:txBody>
      </p:sp>
      <p:sp>
        <p:nvSpPr>
          <p:cNvPr id="20" name="Oval Callout 21">
            <a:extLst>
              <a:ext uri="{FF2B5EF4-FFF2-40B4-BE49-F238E27FC236}">
                <a16:creationId xmlns:a16="http://schemas.microsoft.com/office/drawing/2014/main" id="{980B48CF-F406-2BF7-E9A9-8F6F22A7FA99}"/>
              </a:ext>
            </a:extLst>
          </p:cNvPr>
          <p:cNvSpPr/>
          <p:nvPr/>
        </p:nvSpPr>
        <p:spPr>
          <a:xfrm>
            <a:off x="9139334" y="4252486"/>
            <a:ext cx="2933061" cy="178174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8B7B289-CA64-8605-7549-3844B12FD1C3}"/>
              </a:ext>
            </a:extLst>
          </p:cNvPr>
          <p:cNvSpPr txBox="1"/>
          <p:nvPr/>
        </p:nvSpPr>
        <p:spPr>
          <a:xfrm>
            <a:off x="9478263" y="4605846"/>
            <a:ext cx="2298715" cy="1015663"/>
          </a:xfrm>
          <a:prstGeom prst="rect">
            <a:avLst/>
          </a:prstGeom>
          <a:noFill/>
        </p:spPr>
        <p:txBody>
          <a:bodyPr wrap="square" rtlCol="0">
            <a:spAutoFit/>
          </a:bodyPr>
          <a:lstStyle/>
          <a:p>
            <a:pPr algn="ctr"/>
            <a:r>
              <a:rPr lang="en-GB" sz="2000" dirty="0"/>
              <a:t>I’m not sure how I’m going to manage going back to work</a:t>
            </a:r>
          </a:p>
        </p:txBody>
      </p:sp>
      <p:sp>
        <p:nvSpPr>
          <p:cNvPr id="23" name="Oval Callout 21">
            <a:extLst>
              <a:ext uri="{FF2B5EF4-FFF2-40B4-BE49-F238E27FC236}">
                <a16:creationId xmlns:a16="http://schemas.microsoft.com/office/drawing/2014/main" id="{76C8D5A6-0C5E-113F-E9A2-DF2A977B38F5}"/>
              </a:ext>
            </a:extLst>
          </p:cNvPr>
          <p:cNvSpPr/>
          <p:nvPr/>
        </p:nvSpPr>
        <p:spPr>
          <a:xfrm>
            <a:off x="8418764" y="311571"/>
            <a:ext cx="3494383" cy="160176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EA5D73A-92E1-62CC-E05E-D66F57306D89}"/>
              </a:ext>
            </a:extLst>
          </p:cNvPr>
          <p:cNvSpPr txBox="1"/>
          <p:nvPr/>
        </p:nvSpPr>
        <p:spPr>
          <a:xfrm>
            <a:off x="9207379" y="629883"/>
            <a:ext cx="1846554" cy="1015663"/>
          </a:xfrm>
          <a:prstGeom prst="rect">
            <a:avLst/>
          </a:prstGeom>
          <a:noFill/>
        </p:spPr>
        <p:txBody>
          <a:bodyPr wrap="square" rtlCol="0">
            <a:spAutoFit/>
          </a:bodyPr>
          <a:lstStyle/>
          <a:p>
            <a:pPr algn="ctr"/>
            <a:r>
              <a:rPr lang="en-GB" sz="2000" dirty="0"/>
              <a:t>I don’t feel attractive any more</a:t>
            </a:r>
          </a:p>
        </p:txBody>
      </p:sp>
      <p:sp>
        <p:nvSpPr>
          <p:cNvPr id="2" name="Oval Callout 21">
            <a:extLst>
              <a:ext uri="{FF2B5EF4-FFF2-40B4-BE49-F238E27FC236}">
                <a16:creationId xmlns:a16="http://schemas.microsoft.com/office/drawing/2014/main" id="{1829A100-F010-0FF3-861F-2D080993EB45}"/>
              </a:ext>
            </a:extLst>
          </p:cNvPr>
          <p:cNvSpPr/>
          <p:nvPr/>
        </p:nvSpPr>
        <p:spPr>
          <a:xfrm>
            <a:off x="278853" y="217214"/>
            <a:ext cx="3295706" cy="19812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3CD29D6-9228-4D92-5D3A-E172DB63A354}"/>
              </a:ext>
            </a:extLst>
          </p:cNvPr>
          <p:cNvSpPr txBox="1"/>
          <p:nvPr/>
        </p:nvSpPr>
        <p:spPr>
          <a:xfrm>
            <a:off x="1024593" y="479227"/>
            <a:ext cx="1804225" cy="1631216"/>
          </a:xfrm>
          <a:prstGeom prst="rect">
            <a:avLst/>
          </a:prstGeom>
          <a:noFill/>
        </p:spPr>
        <p:txBody>
          <a:bodyPr wrap="square" rtlCol="0">
            <a:spAutoFit/>
          </a:bodyPr>
          <a:lstStyle/>
          <a:p>
            <a:pPr algn="ctr"/>
            <a:r>
              <a:rPr lang="en-GB" sz="2000" dirty="0"/>
              <a:t>I felt guilty for not feeling overjoyed when I finished treatment</a:t>
            </a:r>
          </a:p>
        </p:txBody>
      </p:sp>
    </p:spTree>
    <p:extLst>
      <p:ext uri="{BB962C8B-B14F-4D97-AF65-F5344CB8AC3E}">
        <p14:creationId xmlns:p14="http://schemas.microsoft.com/office/powerpoint/2010/main" val="269976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skydiving group mid-air">
            <a:extLst>
              <a:ext uri="{FF2B5EF4-FFF2-40B4-BE49-F238E27FC236}">
                <a16:creationId xmlns:a16="http://schemas.microsoft.com/office/drawing/2014/main" id="{F0A692D8-5C6A-2582-7FA9-EF63A45B75CA}"/>
              </a:ext>
            </a:extLst>
          </p:cNvPr>
          <p:cNvPicPr>
            <a:picLocks noChangeAspect="1"/>
          </p:cNvPicPr>
          <p:nvPr/>
        </p:nvPicPr>
        <p:blipFill rotWithShape="1">
          <a:blip r:embed="rId2"/>
          <a:srcRect t="11570" b="3844"/>
          <a:stretch/>
        </p:blipFill>
        <p:spPr>
          <a:xfrm>
            <a:off x="0" y="39953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6B2834E-56FF-4DEB-81FB-0C963FDC0849}"/>
              </a:ext>
            </a:extLst>
          </p:cNvPr>
          <p:cNvSpPr>
            <a:spLocks noGrp="1"/>
          </p:cNvSpPr>
          <p:nvPr>
            <p:ph type="title"/>
          </p:nvPr>
        </p:nvSpPr>
        <p:spPr>
          <a:xfrm>
            <a:off x="1037809" y="827823"/>
            <a:ext cx="4775162" cy="579320"/>
          </a:xfrm>
        </p:spPr>
        <p:txBody>
          <a:bodyPr>
            <a:normAutofit/>
          </a:bodyPr>
          <a:lstStyle/>
          <a:p>
            <a:pPr algn="ctr"/>
            <a:r>
              <a:rPr lang="en-GB" sz="3200" b="1" dirty="0">
                <a:solidFill>
                  <a:srgbClr val="7030A0"/>
                </a:solidFill>
              </a:rPr>
              <a:t>Rollercoaster of emotions</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4314E8-F3AA-4C5E-A0BA-AF67121193E1}"/>
              </a:ext>
            </a:extLst>
          </p:cNvPr>
          <p:cNvSpPr>
            <a:spLocks noGrp="1"/>
          </p:cNvSpPr>
          <p:nvPr>
            <p:ph idx="1"/>
          </p:nvPr>
        </p:nvSpPr>
        <p:spPr>
          <a:xfrm>
            <a:off x="1189319" y="1868892"/>
            <a:ext cx="4623652" cy="4472698"/>
          </a:xfrm>
        </p:spPr>
        <p:txBody>
          <a:bodyPr anchor="ctr">
            <a:normAutofit fontScale="92500" lnSpcReduction="20000"/>
          </a:bodyPr>
          <a:lstStyle/>
          <a:p>
            <a:r>
              <a:rPr lang="en-GB" sz="2400" dirty="0"/>
              <a:t>Emotions are not linear – they come and go and some emotions may come back again at different points along the journey </a:t>
            </a:r>
          </a:p>
          <a:p>
            <a:endParaRPr lang="en-GB" sz="2400" dirty="0"/>
          </a:p>
          <a:p>
            <a:r>
              <a:rPr lang="en-GB" sz="2400" dirty="0"/>
              <a:t>Some feelings aren’t there when you think they ‘should’ be </a:t>
            </a:r>
          </a:p>
          <a:p>
            <a:endParaRPr lang="en-GB" sz="2400" dirty="0"/>
          </a:p>
          <a:p>
            <a:r>
              <a:rPr lang="en-GB" sz="2400" dirty="0"/>
              <a:t>Anticipating and managing the reactions of family members and friends can be an additional worry</a:t>
            </a:r>
          </a:p>
          <a:p>
            <a:pPr marL="0" indent="0">
              <a:buNone/>
            </a:pPr>
            <a:endParaRPr lang="en-GB" sz="2400" dirty="0"/>
          </a:p>
          <a:p>
            <a:r>
              <a:rPr lang="en-GB" sz="2400" dirty="0"/>
              <a:t>Emotions can be linked to how we feel physically</a:t>
            </a:r>
          </a:p>
          <a:p>
            <a:endParaRPr lang="en-GB" sz="1400" dirty="0"/>
          </a:p>
          <a:p>
            <a:endParaRPr lang="en-GB" sz="1400" dirty="0"/>
          </a:p>
          <a:p>
            <a:endParaRPr lang="en-GB" sz="1400" dirty="0"/>
          </a:p>
        </p:txBody>
      </p:sp>
    </p:spTree>
    <p:extLst>
      <p:ext uri="{BB962C8B-B14F-4D97-AF65-F5344CB8AC3E}">
        <p14:creationId xmlns:p14="http://schemas.microsoft.com/office/powerpoint/2010/main" val="2399540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4083</Words>
  <Application>Microsoft Macintosh PowerPoint</Application>
  <PresentationFormat>Widescreen</PresentationFormat>
  <Paragraphs>282</Paragraphs>
  <Slides>35</Slides>
  <Notes>29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Gilroy-Regular</vt:lpstr>
      <vt:lpstr>Helvetica Neue</vt:lpstr>
      <vt:lpstr>Lucida Calligraphy</vt:lpstr>
      <vt:lpstr>Poppins</vt:lpstr>
      <vt:lpstr>Wingdings</vt:lpstr>
      <vt:lpstr>Office Theme</vt:lpstr>
      <vt:lpstr>Coping with the emotional impact of cancer </vt:lpstr>
      <vt:lpstr>Aims of this presentation</vt:lpstr>
      <vt:lpstr>PowerPoint Presentation</vt:lpstr>
      <vt:lpstr>Emotional rollercoaster</vt:lpstr>
      <vt:lpstr>Common emotions after receiving a diagnosis</vt:lpstr>
      <vt:lpstr>Common emotions during and after treatment</vt:lpstr>
      <vt:lpstr>PowerPoint Presentation</vt:lpstr>
      <vt:lpstr>PowerPoint Presentation</vt:lpstr>
      <vt:lpstr>Rollercoaster of emotions</vt:lpstr>
      <vt:lpstr>The stress bottle</vt:lpstr>
      <vt:lpstr>Coping styles  </vt:lpstr>
      <vt:lpstr>Coping styles</vt:lpstr>
      <vt:lpstr>Self-awareness and self-compassion</vt:lpstr>
      <vt:lpstr>Self-care and compassion</vt:lpstr>
      <vt:lpstr>Social support</vt:lpstr>
      <vt:lpstr>Thoughts about thoughts!</vt:lpstr>
      <vt:lpstr>PowerPoint Presentation</vt:lpstr>
      <vt:lpstr>PowerPoint Presentation</vt:lpstr>
      <vt:lpstr>Square Breathing</vt:lpstr>
      <vt:lpstr>Grounding Techniques</vt:lpstr>
      <vt:lpstr>Noticing internal states</vt:lpstr>
      <vt:lpstr>Metaphors</vt:lpstr>
      <vt:lpstr>Mindfulness of breath exercise </vt:lpstr>
      <vt:lpstr>Taking control &amp; letting go </vt:lpstr>
      <vt:lpstr>Taking control and letting go…some examples</vt:lpstr>
      <vt:lpstr>PowerPoint Presentation</vt:lpstr>
      <vt:lpstr>PowerPoint Presentation</vt:lpstr>
      <vt:lpstr>PowerPoint Presentation</vt:lpstr>
      <vt:lpstr>Dropping the anchor exercise</vt:lpstr>
      <vt:lpstr>Growing around loss</vt:lpstr>
      <vt:lpstr>Values</vt:lpstr>
      <vt:lpstr>Where to go for further support</vt:lpstr>
      <vt:lpstr>Resources</vt:lpstr>
      <vt:lpstr>Resources</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the C**p that cancer throws at you</dc:title>
  <dc:creator>McCarthy Rachael</dc:creator>
  <cp:lastModifiedBy>Mark Atlay</cp:lastModifiedBy>
  <cp:revision>86</cp:revision>
  <dcterms:created xsi:type="dcterms:W3CDTF">2022-05-26T11:21:10Z</dcterms:created>
  <dcterms:modified xsi:type="dcterms:W3CDTF">2024-09-03T20:49:58Z</dcterms:modified>
</cp:coreProperties>
</file>